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71" r:id="rId5"/>
    <p:sldId id="272" r:id="rId6"/>
    <p:sldId id="273" r:id="rId7"/>
    <p:sldId id="274" r:id="rId8"/>
    <p:sldId id="260" r:id="rId9"/>
    <p:sldId id="270" r:id="rId10"/>
    <p:sldId id="291" r:id="rId11"/>
    <p:sldId id="292" r:id="rId12"/>
    <p:sldId id="275" r:id="rId13"/>
    <p:sldId id="261" r:id="rId14"/>
    <p:sldId id="268" r:id="rId15"/>
    <p:sldId id="264" r:id="rId16"/>
    <p:sldId id="265" r:id="rId17"/>
    <p:sldId id="266" r:id="rId18"/>
    <p:sldId id="267" r:id="rId19"/>
    <p:sldId id="262" r:id="rId20"/>
    <p:sldId id="263" r:id="rId21"/>
    <p:sldId id="293" r:id="rId22"/>
    <p:sldId id="294" r:id="rId23"/>
    <p:sldId id="277" r:id="rId24"/>
    <p:sldId id="278" r:id="rId25"/>
    <p:sldId id="276" r:id="rId26"/>
    <p:sldId id="289" r:id="rId27"/>
    <p:sldId id="279" r:id="rId28"/>
    <p:sldId id="288" r:id="rId29"/>
    <p:sldId id="280" r:id="rId30"/>
    <p:sldId id="281" r:id="rId31"/>
    <p:sldId id="282" r:id="rId32"/>
    <p:sldId id="283" r:id="rId33"/>
    <p:sldId id="284" r:id="rId34"/>
    <p:sldId id="290" r:id="rId35"/>
    <p:sldId id="285" r:id="rId36"/>
    <p:sldId id="286" r:id="rId37"/>
    <p:sldId id="287" r:id="rId38"/>
    <p:sldId id="295" r:id="rId39"/>
    <p:sldId id="296" r:id="rId4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2E2BC1-4499-1C9E-5832-C9C4F1DF84F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759B11F-1584-B36F-D758-C250C81DC2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F9CB3A0-86B5-CC78-E5E0-FA14A31B5A45}"/>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2026B9C7-66DF-8D8E-A794-7282E926CEB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45DAC1-3AF6-0F5C-810E-C25DC5ECE617}"/>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108678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A6F049-4709-51A5-CAD3-04E92881C4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C890C7E-B3A9-923A-633E-5AD2E626B20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C19FB8C-5226-B0DB-63BD-CC4CB383FBCA}"/>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67C9FBB9-EF38-7A39-CFFE-BB2FBFD87AF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38183B-1A56-D60E-9DD3-CF1B094530CE}"/>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214360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7FA932B-62DC-AF12-8EE1-DB148D3CA23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5F95240-E7FE-821A-C915-7A8D508CE2B1}"/>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8302A6E-D5FB-8B16-9C36-C29973FE8162}"/>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63A811A0-3192-D134-07C9-7AFF757FB0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399AB0-E716-4F68-0180-40F32E4A05B9}"/>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1264291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B7CE2-940B-A8D6-D009-316C509B10C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DB10804-6EE7-4BB5-6AFF-6368D3802B9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12FDDB3-9024-A6AA-FBD6-0266798A6703}"/>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CBA0224F-7482-0C72-F40A-2F50CFBABD8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4DDCD2-7321-F037-BF8B-DC63EAAE36AB}"/>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291990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69D56-0BC6-452E-A163-707D979D3E3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780D27E-57B5-DD6E-AEF9-EF32EA145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A28323B-B259-4D4A-45D6-D4BB0CEF56B1}"/>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4DD8BD7D-3AED-5C43-5477-75FC3C2D005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A7FA37-B1B9-3A4A-A9FE-A12338DDF83E}"/>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332080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2CB6-BA75-A7E3-8A60-0C9940C7486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67B2F6B-0EED-D290-FA39-EBD3EFB554D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D2E5673B-56A4-52C6-858C-1C83BA52308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58D8A77-FA69-38B8-FE6F-C57CA4BD4956}"/>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6" name="Zástupný symbol pro zápatí 5">
            <a:extLst>
              <a:ext uri="{FF2B5EF4-FFF2-40B4-BE49-F238E27FC236}">
                <a16:creationId xmlns:a16="http://schemas.microsoft.com/office/drawing/2014/main" id="{14500438-2052-4F29-BCA8-2E5BB1C108B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3EC9BB0-5B87-E130-8050-2E214605F678}"/>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3248494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58FE89-99D7-9506-42CB-81C6FEEE726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141D9AC-1215-DB8C-C9BC-68F86995D8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15FB9FD-6B49-652A-4D2A-060BD72FE27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0389A4F-161B-CF88-E87C-010B648F02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C22EE13-D20E-71E7-28DC-F2B37466E41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695473E-844A-5CB8-4A24-A46052AA3BA3}"/>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8" name="Zástupný symbol pro zápatí 7">
            <a:extLst>
              <a:ext uri="{FF2B5EF4-FFF2-40B4-BE49-F238E27FC236}">
                <a16:creationId xmlns:a16="http://schemas.microsoft.com/office/drawing/2014/main" id="{ACA18120-A4E0-39A9-A59A-89149342EF2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EE44510-9A95-EE08-3B10-6C4A58F62A24}"/>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1960108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6180C3-014D-1192-4BA6-32F068E738A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84B3B2E-DC15-4C0D-C31A-29635DFCFF8C}"/>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4" name="Zástupný symbol pro zápatí 3">
            <a:extLst>
              <a:ext uri="{FF2B5EF4-FFF2-40B4-BE49-F238E27FC236}">
                <a16:creationId xmlns:a16="http://schemas.microsoft.com/office/drawing/2014/main" id="{F7419705-F1C5-D216-14B9-473AA6E9B77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1413BAF-1C13-7B5A-DE87-60B432C39886}"/>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4103345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7AEDBED-EC9C-035A-D566-E557C466F278}"/>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3" name="Zástupný symbol pro zápatí 2">
            <a:extLst>
              <a:ext uri="{FF2B5EF4-FFF2-40B4-BE49-F238E27FC236}">
                <a16:creationId xmlns:a16="http://schemas.microsoft.com/office/drawing/2014/main" id="{424F9B4E-C092-D070-5F2B-57DD7598DB2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223A0DF-4CD1-D267-0CB1-43DCDFB7EACB}"/>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672281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B3BB1C-F198-363C-38C2-567C59A6B01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2368D54-B4E1-E745-A372-2C5C1AB3F9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DE360DE-3263-DBB9-9AA1-67E1497FFC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FC63E7D-71D4-8DAB-35E7-B35EF07D280A}"/>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6" name="Zástupný symbol pro zápatí 5">
            <a:extLst>
              <a:ext uri="{FF2B5EF4-FFF2-40B4-BE49-F238E27FC236}">
                <a16:creationId xmlns:a16="http://schemas.microsoft.com/office/drawing/2014/main" id="{8436B0F1-C0F5-EAF8-0A4C-7B94F6714F2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5E94D85-4C8C-C073-AC9F-888EE796EAC3}"/>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2770107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6A953-A3EA-9226-5E16-4CD2BE3461A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7797C4A-6A7C-46C9-C594-7BC4DC87B2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2260582D-1B4A-D8AF-9645-7F14A80AB8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5DD8E49-AF33-1D22-6C46-FF761A6FF37D}"/>
              </a:ext>
            </a:extLst>
          </p:cNvPr>
          <p:cNvSpPr>
            <a:spLocks noGrp="1"/>
          </p:cNvSpPr>
          <p:nvPr>
            <p:ph type="dt" sz="half" idx="10"/>
          </p:nvPr>
        </p:nvSpPr>
        <p:spPr/>
        <p:txBody>
          <a:bodyPr/>
          <a:lstStyle/>
          <a:p>
            <a:fld id="{61B85682-178F-4303-8881-881BF1059605}" type="datetimeFigureOut">
              <a:rPr lang="cs-CZ" smtClean="0"/>
              <a:t>18.05.2022</a:t>
            </a:fld>
            <a:endParaRPr lang="cs-CZ"/>
          </a:p>
        </p:txBody>
      </p:sp>
      <p:sp>
        <p:nvSpPr>
          <p:cNvPr id="6" name="Zástupný symbol pro zápatí 5">
            <a:extLst>
              <a:ext uri="{FF2B5EF4-FFF2-40B4-BE49-F238E27FC236}">
                <a16:creationId xmlns:a16="http://schemas.microsoft.com/office/drawing/2014/main" id="{BEA07F5E-ED39-8D36-1641-BD18342AF37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11CF77C-EFB7-B0FC-3783-E716D3B003F0}"/>
              </a:ext>
            </a:extLst>
          </p:cNvPr>
          <p:cNvSpPr>
            <a:spLocks noGrp="1"/>
          </p:cNvSpPr>
          <p:nvPr>
            <p:ph type="sldNum" sz="quarter" idx="12"/>
          </p:nvPr>
        </p:nvSpPr>
        <p:spPr/>
        <p:txBody>
          <a:bodyPr/>
          <a:lstStyle/>
          <a:p>
            <a:fld id="{434A8823-63BE-4E8D-9B2C-35E163B9C257}" type="slidenum">
              <a:rPr lang="cs-CZ" smtClean="0"/>
              <a:t>‹#›</a:t>
            </a:fld>
            <a:endParaRPr lang="cs-CZ"/>
          </a:p>
        </p:txBody>
      </p:sp>
    </p:spTree>
    <p:extLst>
      <p:ext uri="{BB962C8B-B14F-4D97-AF65-F5344CB8AC3E}">
        <p14:creationId xmlns:p14="http://schemas.microsoft.com/office/powerpoint/2010/main" val="10797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32DE48A-05EE-3C9D-1338-0AF5440715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956C2882-E6EB-B7F0-B591-5D48F83EBD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BFED024-A797-E2C6-6FAD-09D496F3FA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B85682-178F-4303-8881-881BF1059605}" type="datetimeFigureOut">
              <a:rPr lang="cs-CZ" smtClean="0"/>
              <a:t>18.05.2022</a:t>
            </a:fld>
            <a:endParaRPr lang="cs-CZ"/>
          </a:p>
        </p:txBody>
      </p:sp>
      <p:sp>
        <p:nvSpPr>
          <p:cNvPr id="5" name="Zástupný symbol pro zápatí 4">
            <a:extLst>
              <a:ext uri="{FF2B5EF4-FFF2-40B4-BE49-F238E27FC236}">
                <a16:creationId xmlns:a16="http://schemas.microsoft.com/office/drawing/2014/main" id="{D618F661-FF19-D2A5-0E46-5DAC8E5239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20B21B65-D186-C5FB-27C3-23311E5B2C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A8823-63BE-4E8D-9B2C-35E163B9C257}" type="slidenum">
              <a:rPr lang="cs-CZ" smtClean="0"/>
              <a:t>‹#›</a:t>
            </a:fld>
            <a:endParaRPr lang="cs-CZ"/>
          </a:p>
        </p:txBody>
      </p:sp>
    </p:spTree>
    <p:extLst>
      <p:ext uri="{BB962C8B-B14F-4D97-AF65-F5344CB8AC3E}">
        <p14:creationId xmlns:p14="http://schemas.microsoft.com/office/powerpoint/2010/main" val="2023455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541D8F-571B-0293-3890-5F43B0E4E22F}"/>
              </a:ext>
            </a:extLst>
          </p:cNvPr>
          <p:cNvSpPr>
            <a:spLocks noGrp="1"/>
          </p:cNvSpPr>
          <p:nvPr>
            <p:ph type="ctrTitle"/>
          </p:nvPr>
        </p:nvSpPr>
        <p:spPr>
          <a:xfrm>
            <a:off x="1524000" y="1904404"/>
            <a:ext cx="9144000" cy="2387600"/>
          </a:xfrm>
        </p:spPr>
        <p:txBody>
          <a:bodyPr>
            <a:normAutofit/>
          </a:bodyPr>
          <a:lstStyle/>
          <a:p>
            <a:r>
              <a:rPr lang="cs-CZ" sz="6600" dirty="0">
                <a:solidFill>
                  <a:srgbClr val="002060"/>
                </a:solidFill>
                <a:latin typeface="Aardvark CE" pitchFamily="2" charset="0"/>
              </a:rPr>
              <a:t>Nebojte se datových schránek</a:t>
            </a:r>
          </a:p>
        </p:txBody>
      </p:sp>
      <p:sp>
        <p:nvSpPr>
          <p:cNvPr id="3" name="Podnadpis 2">
            <a:extLst>
              <a:ext uri="{FF2B5EF4-FFF2-40B4-BE49-F238E27FC236}">
                <a16:creationId xmlns:a16="http://schemas.microsoft.com/office/drawing/2014/main" id="{C7854E13-8B04-9DF3-E6AB-5CC9126923E5}"/>
              </a:ext>
            </a:extLst>
          </p:cNvPr>
          <p:cNvSpPr>
            <a:spLocks noGrp="1"/>
          </p:cNvSpPr>
          <p:nvPr>
            <p:ph type="subTitle" idx="1"/>
          </p:nvPr>
        </p:nvSpPr>
        <p:spPr>
          <a:xfrm>
            <a:off x="1524000" y="5301827"/>
            <a:ext cx="9144000" cy="1071562"/>
          </a:xfrm>
        </p:spPr>
        <p:txBody>
          <a:bodyPr/>
          <a:lstStyle/>
          <a:p>
            <a:r>
              <a:rPr lang="cs-CZ" b="1" dirty="0">
                <a:solidFill>
                  <a:srgbClr val="002060"/>
                </a:solidFill>
                <a:latin typeface="Aardvark CE" pitchFamily="2" charset="0"/>
              </a:rPr>
              <a:t>Josef Myslín</a:t>
            </a:r>
          </a:p>
          <a:p>
            <a:r>
              <a:rPr lang="cs-CZ" b="1" dirty="0">
                <a:solidFill>
                  <a:srgbClr val="002060"/>
                </a:solidFill>
                <a:latin typeface="Aardvark CE" pitchFamily="2" charset="0"/>
              </a:rPr>
              <a:t>22. 5. 2022</a:t>
            </a:r>
          </a:p>
        </p:txBody>
      </p:sp>
      <p:pic>
        <p:nvPicPr>
          <p:cNvPr id="1026" name="Picture 2" descr="Dokumenty ke stažení - Datové schránky.info">
            <a:extLst>
              <a:ext uri="{FF2B5EF4-FFF2-40B4-BE49-F238E27FC236}">
                <a16:creationId xmlns:a16="http://schemas.microsoft.com/office/drawing/2014/main" id="{4942D0D3-5CB3-F169-1C1C-7DEF8D921B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00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Přihlášení do datové schránky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fontScale="92500" lnSpcReduction="10000"/>
          </a:bodyPr>
          <a:lstStyle/>
          <a:p>
            <a:pPr algn="l">
              <a:buFont typeface="Arial" panose="020B0604020202020204" pitchFamily="34" charset="0"/>
              <a:buChar char="•"/>
            </a:pPr>
            <a:r>
              <a:rPr lang="cs-CZ" b="1" i="0" dirty="0">
                <a:solidFill>
                  <a:srgbClr val="002060"/>
                </a:solidFill>
                <a:effectLst/>
                <a:latin typeface="Aardvark CE" pitchFamily="2" charset="0"/>
              </a:rPr>
              <a:t>PŘIHLÁŠENÍ IDENTITOU OBČANA</a:t>
            </a:r>
            <a:r>
              <a:rPr lang="cs-CZ" b="0" i="0" dirty="0">
                <a:solidFill>
                  <a:srgbClr val="002060"/>
                </a:solidFill>
                <a:effectLst/>
                <a:latin typeface="Aardvark CE" pitchFamily="2" charset="0"/>
              </a:rPr>
              <a:t> </a:t>
            </a:r>
          </a:p>
          <a:p>
            <a:pPr lvl="1"/>
            <a:r>
              <a:rPr lang="cs-CZ" dirty="0">
                <a:solidFill>
                  <a:srgbClr val="3B3B3B"/>
                </a:solidFill>
                <a:latin typeface="+mj-lt"/>
              </a:rPr>
              <a:t>U</a:t>
            </a:r>
            <a:r>
              <a:rPr lang="cs-CZ" b="0" i="0" dirty="0">
                <a:solidFill>
                  <a:srgbClr val="3B3B3B"/>
                </a:solidFill>
                <a:effectLst/>
                <a:latin typeface="+mj-lt"/>
              </a:rPr>
              <a:t>možňuje se přihlásit pomocí některého kvalifikovaného prostředku, například pomocí Mobilního klíče eGovernmentu nebo Bankovní identity. </a:t>
            </a:r>
          </a:p>
          <a:p>
            <a:pPr lvl="1"/>
            <a:r>
              <a:rPr lang="cs-CZ" b="0" i="0" dirty="0">
                <a:solidFill>
                  <a:srgbClr val="3B3B3B"/>
                </a:solidFill>
                <a:effectLst/>
                <a:latin typeface="+mj-lt"/>
              </a:rPr>
              <a:t>V tomto případě nepoužijete k přihlašování přístupové údaje ISDS, ale přihlásíte se do tzv. Národního bodu (NIA, Identity občana) a ten identitu předá do systému ISDS. Jedná se o stejný způsob přihlašování, který najdete na mnoha portálech veřejné správy.</a:t>
            </a:r>
          </a:p>
          <a:p>
            <a:pPr lvl="1"/>
            <a:r>
              <a:rPr lang="cs-CZ" b="1" dirty="0">
                <a:solidFill>
                  <a:srgbClr val="C00000"/>
                </a:solidFill>
                <a:highlight>
                  <a:srgbClr val="FFFF00"/>
                </a:highlight>
                <a:latin typeface="+mj-lt"/>
              </a:rPr>
              <a:t>STEJNÝ PŘÍSTUP PRO VŠECHNY ELEKTRONICKÉ SLUŽBY STÁTU</a:t>
            </a:r>
            <a:endParaRPr lang="cs-CZ" b="1" i="0" dirty="0">
              <a:solidFill>
                <a:srgbClr val="C00000"/>
              </a:solidFill>
              <a:effectLst/>
              <a:highlight>
                <a:srgbClr val="FFFF00"/>
              </a:highlight>
              <a:latin typeface="+mj-lt"/>
            </a:endParaRPr>
          </a:p>
          <a:p>
            <a:pPr lvl="1"/>
            <a:endParaRPr lang="cs-CZ" b="0" i="0" dirty="0">
              <a:solidFill>
                <a:srgbClr val="3B3B3B"/>
              </a:solidFill>
              <a:effectLst/>
              <a:latin typeface="+mj-lt"/>
            </a:endParaRPr>
          </a:p>
          <a:p>
            <a:pPr algn="l">
              <a:buFont typeface="Arial" panose="020B0604020202020204" pitchFamily="34" charset="0"/>
              <a:buChar char="•"/>
            </a:pPr>
            <a:r>
              <a:rPr lang="cs-CZ" b="1" i="0" dirty="0">
                <a:solidFill>
                  <a:srgbClr val="002060"/>
                </a:solidFill>
                <a:effectLst/>
                <a:latin typeface="Aardvark CE" pitchFamily="2" charset="0"/>
              </a:rPr>
              <a:t>PŘIHLÁŠENÍ JMÉNEM A HESLEM</a:t>
            </a:r>
            <a:endParaRPr lang="cs-CZ" dirty="0">
              <a:solidFill>
                <a:srgbClr val="002060"/>
              </a:solidFill>
              <a:latin typeface="Aardvark CE" pitchFamily="2" charset="0"/>
            </a:endParaRPr>
          </a:p>
          <a:p>
            <a:pPr lvl="1"/>
            <a:r>
              <a:rPr lang="cs-CZ" b="0" i="0" dirty="0">
                <a:solidFill>
                  <a:srgbClr val="3B3B3B"/>
                </a:solidFill>
                <a:effectLst/>
                <a:latin typeface="+mj-lt"/>
              </a:rPr>
              <a:t>tato záložka umožňuje standardní přihlašování pomocí uživatelského jména a přístupového hesla. Uživatelské jméno jste obdrželi spolu s údaji o zřízení datové schránky společně s úvodním heslem, toto heslo si při prvním přihlášení musíte změnit (a následně pamatovat)</a:t>
            </a:r>
          </a:p>
          <a:p>
            <a:pPr lvl="1"/>
            <a:r>
              <a:rPr lang="cs-CZ" b="1" dirty="0">
                <a:solidFill>
                  <a:srgbClr val="C00000"/>
                </a:solidFill>
                <a:highlight>
                  <a:srgbClr val="FFFF00"/>
                </a:highlight>
                <a:latin typeface="+mj-lt"/>
              </a:rPr>
              <a:t>NAPROSTO STEJNÉ JAKO PŘIHLÁŠENÍ DO E-MAILU</a:t>
            </a:r>
            <a:endParaRPr lang="cs-CZ" b="1" i="0" dirty="0">
              <a:solidFill>
                <a:srgbClr val="C00000"/>
              </a:solidFill>
              <a:effectLst/>
              <a:highlight>
                <a:srgbClr val="FFFF00"/>
              </a:highlight>
              <a:latin typeface="+mj-l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2158088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Základní úkony </a:t>
            </a:r>
            <a:r>
              <a:rPr lang="cs-CZ" dirty="0">
                <a:solidFill>
                  <a:srgbClr val="002060"/>
                </a:solidFill>
                <a:latin typeface="Aardvark CE" pitchFamily="2" charset="0"/>
                <a:sym typeface="Wingdings" panose="05000000000000000000" pitchFamily="2" charset="2"/>
              </a:rPr>
              <a:t></a:t>
            </a:r>
            <a:endParaRPr lang="cs-CZ" dirty="0">
              <a:solidFill>
                <a:srgbClr val="002060"/>
              </a:solidFill>
              <a:latin typeface="Aardvark CE" pitchFamily="2" charset="0"/>
            </a:endParaRP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a:bodyPr>
          <a:lstStyle/>
          <a:p>
            <a:pPr algn="l">
              <a:buFont typeface="Arial" panose="020B0604020202020204" pitchFamily="34" charset="0"/>
              <a:buChar char="•"/>
            </a:pPr>
            <a:r>
              <a:rPr lang="cs-CZ" b="1" i="0" dirty="0">
                <a:solidFill>
                  <a:srgbClr val="002060"/>
                </a:solidFill>
                <a:effectLst/>
                <a:latin typeface="Aardvark CE" pitchFamily="2" charset="0"/>
              </a:rPr>
              <a:t>PŘIHLÁŠENÍ DO DATOVÉ SCHRÁNKY</a:t>
            </a:r>
          </a:p>
          <a:p>
            <a:pPr algn="l">
              <a:buFont typeface="Arial" panose="020B0604020202020204" pitchFamily="34" charset="0"/>
              <a:buChar char="•"/>
            </a:pPr>
            <a:r>
              <a:rPr lang="cs-CZ" b="1" dirty="0">
                <a:solidFill>
                  <a:srgbClr val="002060"/>
                </a:solidFill>
                <a:latin typeface="Aardvark CE" pitchFamily="2" charset="0"/>
              </a:rPr>
              <a:t>PŘEČTENÍ DATOVÉ ZPRÁVY</a:t>
            </a:r>
          </a:p>
          <a:p>
            <a:pPr algn="l">
              <a:buFont typeface="Arial" panose="020B0604020202020204" pitchFamily="34" charset="0"/>
              <a:buChar char="•"/>
            </a:pPr>
            <a:r>
              <a:rPr lang="cs-CZ" b="1" i="0" dirty="0">
                <a:solidFill>
                  <a:srgbClr val="002060"/>
                </a:solidFill>
                <a:effectLst/>
                <a:latin typeface="Aardvark CE" pitchFamily="2" charset="0"/>
              </a:rPr>
              <a:t>POSLÁNÍ DATOVĚ ZPRÁVY</a:t>
            </a:r>
            <a:endParaRPr lang="cs-CZ" b="0" i="0" dirty="0">
              <a:solidFill>
                <a:srgbClr val="002060"/>
              </a:solidFill>
              <a:effectLst/>
              <a:latin typeface="Aardvark CE" pitchFamily="2" charset="0"/>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2232584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E7B5C6A-1A03-1365-B430-4DB45E496E22}"/>
              </a:ext>
            </a:extLst>
          </p:cNvPr>
          <p:cNvSpPr>
            <a:spLocks noGrp="1"/>
          </p:cNvSpPr>
          <p:nvPr>
            <p:ph type="title"/>
          </p:nvPr>
        </p:nvSpPr>
        <p:spPr/>
        <p:txBody>
          <a:bodyPr/>
          <a:lstStyle/>
          <a:p>
            <a:r>
              <a:rPr lang="cs-CZ" dirty="0">
                <a:solidFill>
                  <a:srgbClr val="002060"/>
                </a:solidFill>
                <a:latin typeface="Aardvark CE" pitchFamily="2" charset="0"/>
              </a:rPr>
              <a:t>Jak používat datovou schránku?</a:t>
            </a:r>
          </a:p>
        </p:txBody>
      </p:sp>
      <p:pic>
        <p:nvPicPr>
          <p:cNvPr id="6" name="Picture 2" descr="Dokumenty ke stažení - Datové schránky.info">
            <a:extLst>
              <a:ext uri="{FF2B5EF4-FFF2-40B4-BE49-F238E27FC236}">
                <a16:creationId xmlns:a16="http://schemas.microsoft.com/office/drawing/2014/main" id="{5F0A0306-7245-296D-9C6C-CC6648F61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87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Přihlášení do datové schránky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fontScale="92500" lnSpcReduction="10000"/>
          </a:bodyPr>
          <a:lstStyle/>
          <a:p>
            <a:pPr algn="l">
              <a:buFont typeface="Arial" panose="020B0604020202020204" pitchFamily="34" charset="0"/>
              <a:buChar char="•"/>
            </a:pPr>
            <a:r>
              <a:rPr lang="cs-CZ" b="1" i="0" dirty="0">
                <a:solidFill>
                  <a:srgbClr val="002060"/>
                </a:solidFill>
                <a:effectLst/>
                <a:latin typeface="Aardvark CE" pitchFamily="2" charset="0"/>
              </a:rPr>
              <a:t>PŘIHLÁŠENÍ IDENTITOU OBČANA</a:t>
            </a:r>
            <a:r>
              <a:rPr lang="cs-CZ" b="0" i="0" dirty="0">
                <a:solidFill>
                  <a:srgbClr val="002060"/>
                </a:solidFill>
                <a:effectLst/>
                <a:latin typeface="Aardvark CE" pitchFamily="2" charset="0"/>
              </a:rPr>
              <a:t> </a:t>
            </a:r>
          </a:p>
          <a:p>
            <a:pPr lvl="1"/>
            <a:r>
              <a:rPr lang="cs-CZ" dirty="0">
                <a:solidFill>
                  <a:srgbClr val="3B3B3B"/>
                </a:solidFill>
                <a:latin typeface="+mj-lt"/>
              </a:rPr>
              <a:t>U</a:t>
            </a:r>
            <a:r>
              <a:rPr lang="cs-CZ" b="0" i="0" dirty="0">
                <a:solidFill>
                  <a:srgbClr val="3B3B3B"/>
                </a:solidFill>
                <a:effectLst/>
                <a:latin typeface="+mj-lt"/>
              </a:rPr>
              <a:t>možňuje se přihlásit pomocí některého kvalifikovaného prostředku, například pomocí Mobilního klíče eGovernmentu nebo Bankovní identity. </a:t>
            </a:r>
          </a:p>
          <a:p>
            <a:pPr lvl="1"/>
            <a:r>
              <a:rPr lang="cs-CZ" b="0" i="0" dirty="0">
                <a:solidFill>
                  <a:srgbClr val="3B3B3B"/>
                </a:solidFill>
                <a:effectLst/>
                <a:latin typeface="+mj-lt"/>
              </a:rPr>
              <a:t>V tomto případě nepoužijete k přihlašování přístupové údaje ISDS, ale přihlásíte se do tzv. Národního bodu (NIA, Identity občana) a ten identitu předá do systému ISDS. Jedná se o stejný způsob přihlašování, který najdete na mnoha portálech veřejné správy.</a:t>
            </a:r>
          </a:p>
          <a:p>
            <a:pPr lvl="1"/>
            <a:r>
              <a:rPr lang="cs-CZ" b="1" dirty="0">
                <a:solidFill>
                  <a:srgbClr val="C00000"/>
                </a:solidFill>
                <a:highlight>
                  <a:srgbClr val="FFFF00"/>
                </a:highlight>
                <a:latin typeface="+mj-lt"/>
              </a:rPr>
              <a:t>STEJNÝ PŘÍSTUP PRO VŠECHNY ELEKTRONICKÉ SLUŽBY STÁTU</a:t>
            </a:r>
            <a:endParaRPr lang="cs-CZ" b="1" i="0" dirty="0">
              <a:solidFill>
                <a:srgbClr val="C00000"/>
              </a:solidFill>
              <a:effectLst/>
              <a:highlight>
                <a:srgbClr val="FFFF00"/>
              </a:highlight>
              <a:latin typeface="+mj-lt"/>
            </a:endParaRPr>
          </a:p>
          <a:p>
            <a:pPr lvl="1"/>
            <a:endParaRPr lang="cs-CZ" b="0" i="0" dirty="0">
              <a:solidFill>
                <a:srgbClr val="3B3B3B"/>
              </a:solidFill>
              <a:effectLst/>
              <a:latin typeface="+mj-lt"/>
            </a:endParaRPr>
          </a:p>
          <a:p>
            <a:pPr algn="l">
              <a:buFont typeface="Arial" panose="020B0604020202020204" pitchFamily="34" charset="0"/>
              <a:buChar char="•"/>
            </a:pPr>
            <a:r>
              <a:rPr lang="cs-CZ" b="1" i="0" dirty="0">
                <a:solidFill>
                  <a:srgbClr val="002060"/>
                </a:solidFill>
                <a:effectLst/>
                <a:latin typeface="Aardvark CE" pitchFamily="2" charset="0"/>
              </a:rPr>
              <a:t>PŘIHLÁŠENÍ JMÉNEM A HESLEM</a:t>
            </a:r>
            <a:endParaRPr lang="cs-CZ" dirty="0">
              <a:solidFill>
                <a:srgbClr val="002060"/>
              </a:solidFill>
              <a:latin typeface="Aardvark CE" pitchFamily="2" charset="0"/>
            </a:endParaRPr>
          </a:p>
          <a:p>
            <a:pPr lvl="1"/>
            <a:r>
              <a:rPr lang="cs-CZ" b="0" i="0" dirty="0">
                <a:solidFill>
                  <a:srgbClr val="3B3B3B"/>
                </a:solidFill>
                <a:effectLst/>
                <a:latin typeface="+mj-lt"/>
              </a:rPr>
              <a:t>tato záložka umožňuje standardní přihlašování pomocí uživatelského jména a přístupového hesla. Uživatelské jméno jste obdrželi spolu s údaji o zřízení datové schránky společně s úvodním heslem, toto heslo si při prvním přihlášení musíte změnit (a následně pamatovat)</a:t>
            </a:r>
          </a:p>
          <a:p>
            <a:pPr lvl="1"/>
            <a:r>
              <a:rPr lang="cs-CZ" b="1" dirty="0">
                <a:solidFill>
                  <a:srgbClr val="C00000"/>
                </a:solidFill>
                <a:highlight>
                  <a:srgbClr val="FFFF00"/>
                </a:highlight>
                <a:latin typeface="+mj-lt"/>
              </a:rPr>
              <a:t>NAPROSTO STEJNÉ JAKO PŘIHLÁŠENÍ DO E-MAILU</a:t>
            </a:r>
            <a:endParaRPr lang="cs-CZ" b="1" i="0" dirty="0">
              <a:solidFill>
                <a:srgbClr val="C00000"/>
              </a:solidFill>
              <a:effectLst/>
              <a:highlight>
                <a:srgbClr val="FFFF00"/>
              </a:highlight>
              <a:latin typeface="+mj-l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056100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První přihlášení</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1068665" cy="4889807"/>
          </a:xfrm>
        </p:spPr>
        <p:txBody>
          <a:bodyPr>
            <a:normAutofit fontScale="85000" lnSpcReduction="10000"/>
          </a:bodyPr>
          <a:lstStyle/>
          <a:p>
            <a:pPr marL="0" indent="0" algn="l">
              <a:buNone/>
            </a:pPr>
            <a:r>
              <a:rPr lang="cs-CZ" b="0" i="0" dirty="0">
                <a:solidFill>
                  <a:schemeClr val="accent1">
                    <a:lumMod val="50000"/>
                  </a:schemeClr>
                </a:solidFill>
                <a:effectLst/>
                <a:latin typeface="Aardvark CE" pitchFamily="2" charset="0"/>
              </a:rPr>
              <a:t>Po zřízení datové schránky…</a:t>
            </a:r>
          </a:p>
          <a:p>
            <a:pPr algn="l"/>
            <a:r>
              <a:rPr lang="cs-CZ" b="0" i="0" dirty="0">
                <a:effectLst/>
                <a:latin typeface="+mj-lt"/>
              </a:rPr>
              <a:t>Od České pošty, </a:t>
            </a:r>
            <a:r>
              <a:rPr lang="cs-CZ" b="0" i="0" dirty="0" err="1">
                <a:effectLst/>
                <a:latin typeface="+mj-lt"/>
              </a:rPr>
              <a:t>s.p</a:t>
            </a:r>
            <a:r>
              <a:rPr lang="cs-CZ" b="0" i="0" dirty="0">
                <a:effectLst/>
                <a:latin typeface="+mj-lt"/>
              </a:rPr>
              <a:t>. jste zřejmě obdrželi obálku se žlutým pruhem, obsahující přístupové údaje k Vaší datové schránce. </a:t>
            </a:r>
          </a:p>
          <a:p>
            <a:pPr lvl="1"/>
            <a:r>
              <a:rPr lang="cs-CZ" b="0" i="0" dirty="0">
                <a:effectLst/>
                <a:latin typeface="+mj-lt"/>
              </a:rPr>
              <a:t>Ty jste si mohli také vyzvednout po návštěvě kontaktního místa veřejné správy (Czech POINT) prostřednictvím tzv. aktivačního portálu, v některých případech i nechat zobrazit na obrazovku portálu. </a:t>
            </a:r>
          </a:p>
          <a:p>
            <a:pPr lvl="1"/>
            <a:r>
              <a:rPr lang="cs-CZ" b="0" i="0" dirty="0">
                <a:effectLst/>
                <a:latin typeface="+mj-lt"/>
              </a:rPr>
              <a:t>V každém případě si tyto údaje pečlivě uschovejte, nikomu je nepředávejte a chovejte se k nim se stejnou opatrností jako třeba k přihlašovacím údajům do internetového bankovnictví nebo PIN kódu k Vaší platební kartě.</a:t>
            </a:r>
          </a:p>
          <a:p>
            <a:pPr algn="l"/>
            <a:r>
              <a:rPr lang="cs-CZ" b="0" i="0" dirty="0">
                <a:effectLst/>
                <a:latin typeface="+mj-lt"/>
              </a:rPr>
              <a:t>Až budete na přihlašovací stránce vyplňovat přidělené přístupové údaje, věnujte zvláštní pozornost malým a velkým písmenům – pozor na stav klíče </a:t>
            </a:r>
            <a:r>
              <a:rPr lang="cs-CZ" b="1" i="0" dirty="0" err="1">
                <a:effectLst/>
                <a:latin typeface="+mj-lt"/>
              </a:rPr>
              <a:t>CapsLock</a:t>
            </a:r>
            <a:r>
              <a:rPr lang="cs-CZ" b="0" i="0" dirty="0">
                <a:effectLst/>
                <a:latin typeface="+mj-lt"/>
              </a:rPr>
              <a:t>.</a:t>
            </a:r>
          </a:p>
          <a:p>
            <a:pPr algn="l">
              <a:buFont typeface="Arial" panose="020B0604020202020204" pitchFamily="34" charset="0"/>
              <a:buChar char="•"/>
            </a:pPr>
            <a:r>
              <a:rPr lang="cs-CZ" b="1" i="0" dirty="0">
                <a:solidFill>
                  <a:srgbClr val="3B3B3B"/>
                </a:solidFill>
                <a:effectLst/>
                <a:latin typeface="+mj-lt"/>
              </a:rPr>
              <a:t>Uživatelské jméno</a:t>
            </a:r>
            <a:r>
              <a:rPr lang="cs-CZ" b="0" i="0" dirty="0">
                <a:solidFill>
                  <a:srgbClr val="3B3B3B"/>
                </a:solidFill>
                <a:effectLst/>
                <a:latin typeface="+mj-lt"/>
              </a:rPr>
              <a:t> vypadá například takto: </a:t>
            </a:r>
            <a:r>
              <a:rPr lang="cs-CZ" b="1" i="0" dirty="0">
                <a:solidFill>
                  <a:srgbClr val="3B3B3B"/>
                </a:solidFill>
                <a:effectLst/>
                <a:latin typeface="+mj-lt"/>
              </a:rPr>
              <a:t>k93h9j</a:t>
            </a:r>
            <a:r>
              <a:rPr lang="cs-CZ" b="0" i="0" dirty="0">
                <a:solidFill>
                  <a:srgbClr val="3B3B3B"/>
                </a:solidFill>
                <a:effectLst/>
                <a:latin typeface="+mj-lt"/>
              </a:rPr>
              <a:t>. Je složeno ze šesti náhodných znaků a zůstane k dispozici, dokud si sami nepožádáte o nové (opět náhodně sestavené).</a:t>
            </a:r>
          </a:p>
          <a:p>
            <a:pPr algn="l">
              <a:buFont typeface="Arial" panose="020B0604020202020204" pitchFamily="34" charset="0"/>
              <a:buChar char="•"/>
            </a:pPr>
            <a:r>
              <a:rPr lang="cs-CZ" b="0" i="0" dirty="0">
                <a:solidFill>
                  <a:srgbClr val="3B3B3B"/>
                </a:solidFill>
                <a:effectLst/>
                <a:latin typeface="+mj-lt"/>
              </a:rPr>
              <a:t>Prvotní přístupové </a:t>
            </a:r>
            <a:r>
              <a:rPr lang="cs-CZ" b="1" i="0" dirty="0">
                <a:solidFill>
                  <a:srgbClr val="3B3B3B"/>
                </a:solidFill>
                <a:effectLst/>
                <a:latin typeface="+mj-lt"/>
              </a:rPr>
              <a:t>heslo</a:t>
            </a:r>
            <a:r>
              <a:rPr lang="cs-CZ" b="0" i="0" dirty="0">
                <a:solidFill>
                  <a:srgbClr val="3B3B3B"/>
                </a:solidFill>
                <a:effectLst/>
                <a:latin typeface="+mj-lt"/>
              </a:rPr>
              <a:t> může vypadat například takto: </a:t>
            </a:r>
            <a:r>
              <a:rPr lang="cs-CZ" b="1" i="0" dirty="0">
                <a:solidFill>
                  <a:srgbClr val="3B3B3B"/>
                </a:solidFill>
                <a:effectLst/>
                <a:latin typeface="+mj-lt"/>
              </a:rPr>
              <a:t>Sa7::8w39a</a:t>
            </a:r>
            <a:r>
              <a:rPr lang="cs-CZ" b="0" i="0" dirty="0">
                <a:solidFill>
                  <a:srgbClr val="3B3B3B"/>
                </a:solidFill>
                <a:effectLst/>
                <a:latin typeface="+mj-lt"/>
              </a:rPr>
              <a:t>. Nezoufejte, že se nedá zapamatovat – je to jen pro první přihlášení.</a:t>
            </a:r>
          </a:p>
          <a:p>
            <a:pPr marL="0" indent="0">
              <a:buNone/>
            </a:pPr>
            <a:endParaRPr lang="cs-CZ" dirty="0">
              <a:solidFill>
                <a:srgbClr val="002060"/>
              </a:solidFill>
              <a:latin typeface="Aardvark CE" pitchFamily="2" charset="0"/>
            </a:endParaRPr>
          </a:p>
        </p:txBody>
      </p:sp>
    </p:spTree>
    <p:extLst>
      <p:ext uri="{BB962C8B-B14F-4D97-AF65-F5344CB8AC3E}">
        <p14:creationId xmlns:p14="http://schemas.microsoft.com/office/powerpoint/2010/main" val="2130458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První přihlášení</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4903839" cy="4889807"/>
          </a:xfrm>
        </p:spPr>
        <p:txBody>
          <a:bodyPr>
            <a:normAutofit fontScale="92500" lnSpcReduction="20000"/>
          </a:bodyPr>
          <a:lstStyle/>
          <a:p>
            <a:pPr marL="0" indent="0" algn="l">
              <a:buNone/>
            </a:pPr>
            <a:r>
              <a:rPr lang="cs-CZ" b="0" i="0" dirty="0">
                <a:solidFill>
                  <a:schemeClr val="accent1">
                    <a:lumMod val="50000"/>
                  </a:schemeClr>
                </a:solidFill>
                <a:effectLst/>
                <a:latin typeface="Aardvark CE" pitchFamily="2" charset="0"/>
              </a:rPr>
              <a:t>Při prvním přihlášení postupujte takto:</a:t>
            </a:r>
          </a:p>
          <a:p>
            <a:pPr marL="0" indent="0" algn="l">
              <a:buNone/>
            </a:pPr>
            <a:endParaRPr lang="cs-CZ" b="0" i="0" dirty="0">
              <a:solidFill>
                <a:schemeClr val="accent1">
                  <a:lumMod val="50000"/>
                </a:schemeClr>
              </a:solidFill>
              <a:effectLst/>
              <a:latin typeface="Aardvark CE" pitchFamily="2" charset="0"/>
            </a:endParaRPr>
          </a:p>
          <a:p>
            <a:pPr algn="l">
              <a:buFont typeface="+mj-lt"/>
              <a:buAutoNum type="arabicPeriod"/>
            </a:pPr>
            <a:r>
              <a:rPr lang="cs-CZ" b="0" i="0" dirty="0">
                <a:solidFill>
                  <a:srgbClr val="3B3B3B"/>
                </a:solidFill>
                <a:effectLst/>
                <a:latin typeface="+mj-lt"/>
              </a:rPr>
              <a:t>Přepněte na záložku </a:t>
            </a:r>
            <a:r>
              <a:rPr lang="cs-CZ" b="1" i="0" dirty="0">
                <a:solidFill>
                  <a:srgbClr val="3B3B3B"/>
                </a:solidFill>
                <a:effectLst/>
                <a:latin typeface="+mj-lt"/>
              </a:rPr>
              <a:t>PŘIHLÁŠENÍ JMÉNEM A HESLEM</a:t>
            </a:r>
            <a:r>
              <a:rPr lang="cs-CZ" b="0" i="0" dirty="0">
                <a:solidFill>
                  <a:srgbClr val="3B3B3B"/>
                </a:solidFill>
                <a:effectLst/>
                <a:latin typeface="+mj-lt"/>
              </a:rPr>
              <a:t>.</a:t>
            </a:r>
          </a:p>
          <a:p>
            <a:pPr algn="l">
              <a:buFont typeface="+mj-lt"/>
              <a:buAutoNum type="arabicPeriod"/>
            </a:pPr>
            <a:r>
              <a:rPr lang="cs-CZ" b="0" i="0" dirty="0">
                <a:solidFill>
                  <a:srgbClr val="3B3B3B"/>
                </a:solidFill>
                <a:effectLst/>
                <a:latin typeface="+mj-lt"/>
              </a:rPr>
              <a:t>Do pole </a:t>
            </a:r>
            <a:r>
              <a:rPr lang="cs-CZ" b="1" i="0" dirty="0">
                <a:solidFill>
                  <a:srgbClr val="3B3B3B"/>
                </a:solidFill>
                <a:effectLst/>
                <a:latin typeface="+mj-lt"/>
              </a:rPr>
              <a:t>Uživatelské jméno</a:t>
            </a:r>
            <a:r>
              <a:rPr lang="cs-CZ" b="0" i="0" dirty="0">
                <a:solidFill>
                  <a:srgbClr val="3B3B3B"/>
                </a:solidFill>
                <a:effectLst/>
                <a:latin typeface="+mj-lt"/>
              </a:rPr>
              <a:t> vypište své uživatelské jméno (např. </a:t>
            </a:r>
            <a:r>
              <a:rPr lang="cs-CZ" b="1" i="0" dirty="0">
                <a:solidFill>
                  <a:srgbClr val="3B3B3B"/>
                </a:solidFill>
                <a:effectLst/>
                <a:latin typeface="+mj-lt"/>
              </a:rPr>
              <a:t>k93h9j</a:t>
            </a:r>
            <a:r>
              <a:rPr lang="cs-CZ" b="0" i="0" dirty="0">
                <a:solidFill>
                  <a:srgbClr val="3B3B3B"/>
                </a:solidFill>
                <a:effectLst/>
                <a:latin typeface="+mj-lt"/>
              </a:rPr>
              <a:t>).</a:t>
            </a:r>
          </a:p>
          <a:p>
            <a:pPr algn="l">
              <a:buFont typeface="+mj-lt"/>
              <a:buAutoNum type="arabicPeriod"/>
            </a:pPr>
            <a:r>
              <a:rPr lang="cs-CZ" b="0" i="0" dirty="0">
                <a:solidFill>
                  <a:srgbClr val="3B3B3B"/>
                </a:solidFill>
                <a:effectLst/>
                <a:latin typeface="+mj-lt"/>
              </a:rPr>
              <a:t>Do pole </a:t>
            </a:r>
            <a:r>
              <a:rPr lang="cs-CZ" b="1" i="0" dirty="0">
                <a:solidFill>
                  <a:srgbClr val="3B3B3B"/>
                </a:solidFill>
                <a:effectLst/>
                <a:latin typeface="+mj-lt"/>
              </a:rPr>
              <a:t>Heslo</a:t>
            </a:r>
            <a:r>
              <a:rPr lang="cs-CZ" b="0" i="0" dirty="0">
                <a:solidFill>
                  <a:srgbClr val="3B3B3B"/>
                </a:solidFill>
                <a:effectLst/>
                <a:latin typeface="+mj-lt"/>
              </a:rPr>
              <a:t> zapište dočasné přístupové heslo (např. </a:t>
            </a:r>
            <a:r>
              <a:rPr lang="cs-CZ" b="1" i="0" dirty="0">
                <a:solidFill>
                  <a:srgbClr val="3B3B3B"/>
                </a:solidFill>
                <a:effectLst/>
                <a:latin typeface="+mj-lt"/>
              </a:rPr>
              <a:t>Sa7::8w39a</a:t>
            </a:r>
            <a:r>
              <a:rPr lang="cs-CZ" b="0" i="0" dirty="0">
                <a:solidFill>
                  <a:srgbClr val="3B3B3B"/>
                </a:solidFill>
                <a:effectLst/>
                <a:latin typeface="+mj-lt"/>
              </a:rPr>
              <a:t>).</a:t>
            </a:r>
          </a:p>
          <a:p>
            <a:pPr algn="l">
              <a:buFont typeface="+mj-lt"/>
              <a:buAutoNum type="arabicPeriod"/>
            </a:pPr>
            <a:r>
              <a:rPr lang="cs-CZ" b="0" i="0" dirty="0">
                <a:solidFill>
                  <a:srgbClr val="3B3B3B"/>
                </a:solidFill>
                <a:effectLst/>
                <a:latin typeface="+mj-lt"/>
              </a:rPr>
              <a:t>Klepněte na tlačítko </a:t>
            </a:r>
            <a:r>
              <a:rPr lang="cs-CZ" b="1" i="0" dirty="0">
                <a:solidFill>
                  <a:srgbClr val="3B3B3B"/>
                </a:solidFill>
                <a:effectLst/>
                <a:latin typeface="+mj-lt"/>
              </a:rPr>
              <a:t>Přihlásit se</a:t>
            </a:r>
            <a:r>
              <a:rPr lang="cs-CZ" b="0" i="0" dirty="0">
                <a:solidFill>
                  <a:srgbClr val="3B3B3B"/>
                </a:solidFill>
                <a:effectLst/>
                <a:latin typeface="+mj-lt"/>
              </a:rPr>
              <a:t>, které se zpřístupnilo zápisem hesla.</a:t>
            </a:r>
          </a:p>
          <a:p>
            <a:endParaRPr lang="cs-CZ" dirty="0">
              <a:solidFill>
                <a:srgbClr val="002060"/>
              </a:solidFill>
              <a:latin typeface="Aardvark CE" pitchFamily="2" charset="0"/>
            </a:endParaRPr>
          </a:p>
        </p:txBody>
      </p:sp>
      <p:pic>
        <p:nvPicPr>
          <p:cNvPr id="5" name="Obrázek 4">
            <a:extLst>
              <a:ext uri="{FF2B5EF4-FFF2-40B4-BE49-F238E27FC236}">
                <a16:creationId xmlns:a16="http://schemas.microsoft.com/office/drawing/2014/main" id="{C46303E4-AD43-05F6-6529-25ED0BFE6C2A}"/>
              </a:ext>
            </a:extLst>
          </p:cNvPr>
          <p:cNvPicPr>
            <a:picLocks noChangeAspect="1"/>
          </p:cNvPicPr>
          <p:nvPr/>
        </p:nvPicPr>
        <p:blipFill rotWithShape="1">
          <a:blip r:embed="rId2"/>
          <a:srcRect t="-514" r="24903" b="514"/>
          <a:stretch/>
        </p:blipFill>
        <p:spPr>
          <a:xfrm>
            <a:off x="6096000" y="2049565"/>
            <a:ext cx="5257800" cy="3825209"/>
          </a:xfrm>
          <a:prstGeom prst="rect">
            <a:avLst/>
          </a:prstGeom>
        </p:spPr>
      </p:pic>
      <p:sp>
        <p:nvSpPr>
          <p:cNvPr id="6" name="Obdélník: se zakulacenými rohy 5">
            <a:extLst>
              <a:ext uri="{FF2B5EF4-FFF2-40B4-BE49-F238E27FC236}">
                <a16:creationId xmlns:a16="http://schemas.microsoft.com/office/drawing/2014/main" id="{57FE95D4-2843-9472-2B1D-95B08E8883BD}"/>
              </a:ext>
            </a:extLst>
          </p:cNvPr>
          <p:cNvSpPr/>
          <p:nvPr/>
        </p:nvSpPr>
        <p:spPr>
          <a:xfrm>
            <a:off x="6690852" y="3050227"/>
            <a:ext cx="2797278" cy="1823883"/>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se zakulacenými rohy 6">
            <a:extLst>
              <a:ext uri="{FF2B5EF4-FFF2-40B4-BE49-F238E27FC236}">
                <a16:creationId xmlns:a16="http://schemas.microsoft.com/office/drawing/2014/main" id="{E581269A-21C1-AD46-E294-8B74BBA939AD}"/>
              </a:ext>
            </a:extLst>
          </p:cNvPr>
          <p:cNvSpPr/>
          <p:nvPr/>
        </p:nvSpPr>
        <p:spPr>
          <a:xfrm>
            <a:off x="8180439" y="2184988"/>
            <a:ext cx="1425677" cy="735193"/>
          </a:xfrm>
          <a:prstGeom prst="round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74302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První přihlášení</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4903839" cy="4889807"/>
          </a:xfrm>
        </p:spPr>
        <p:txBody>
          <a:bodyPr>
            <a:normAutofit fontScale="77500" lnSpcReduction="20000"/>
          </a:bodyPr>
          <a:lstStyle/>
          <a:p>
            <a:pPr marL="0" indent="0" algn="l">
              <a:buNone/>
            </a:pPr>
            <a:r>
              <a:rPr lang="cs-CZ" b="0" i="0" dirty="0">
                <a:solidFill>
                  <a:schemeClr val="accent1">
                    <a:lumMod val="50000"/>
                  </a:schemeClr>
                </a:solidFill>
                <a:effectLst/>
                <a:latin typeface="Aardvark CE" pitchFamily="2" charset="0"/>
              </a:rPr>
              <a:t>Změna hesla</a:t>
            </a:r>
          </a:p>
          <a:p>
            <a:pPr marL="0" indent="0" algn="l">
              <a:buNone/>
            </a:pPr>
            <a:endParaRPr lang="cs-CZ" b="0" i="0" dirty="0">
              <a:solidFill>
                <a:schemeClr val="accent1">
                  <a:lumMod val="50000"/>
                </a:schemeClr>
              </a:solidFill>
              <a:effectLst/>
              <a:latin typeface="Aardvark CE" pitchFamily="2" charset="0"/>
            </a:endParaRPr>
          </a:p>
          <a:p>
            <a:pPr marL="514350" indent="-514350">
              <a:buFont typeface="+mj-lt"/>
              <a:buAutoNum type="arabicPeriod"/>
            </a:pPr>
            <a:r>
              <a:rPr lang="cs-CZ" b="0" i="0" dirty="0">
                <a:effectLst/>
                <a:latin typeface="+mj-lt"/>
              </a:rPr>
              <a:t>Přečtěte si instrukce vypsané v okně. Při prvním přihlášení je uvedena informace o nutnosti změny prvotního hesla.</a:t>
            </a:r>
          </a:p>
          <a:p>
            <a:pPr marL="514350" indent="-514350" algn="l">
              <a:buFont typeface="+mj-lt"/>
              <a:buAutoNum type="arabicPeriod"/>
            </a:pPr>
            <a:r>
              <a:rPr lang="cs-CZ" b="0" i="0" dirty="0">
                <a:solidFill>
                  <a:srgbClr val="3B3B3B"/>
                </a:solidFill>
                <a:effectLst/>
                <a:latin typeface="+mj-lt"/>
              </a:rPr>
              <a:t>Do pole </a:t>
            </a:r>
            <a:r>
              <a:rPr lang="cs-CZ" b="1" i="0" dirty="0">
                <a:solidFill>
                  <a:srgbClr val="3B3B3B"/>
                </a:solidFill>
                <a:effectLst/>
                <a:latin typeface="+mj-lt"/>
              </a:rPr>
              <a:t>Heslo</a:t>
            </a:r>
            <a:r>
              <a:rPr lang="cs-CZ" b="0" i="0" dirty="0">
                <a:solidFill>
                  <a:srgbClr val="3B3B3B"/>
                </a:solidFill>
                <a:effectLst/>
                <a:latin typeface="+mj-lt"/>
              </a:rPr>
              <a:t> vložte dočasné přístupové heslo, jehož pomocí jste se přihlásili.</a:t>
            </a:r>
          </a:p>
          <a:p>
            <a:pPr marL="514350" indent="-514350" algn="l">
              <a:buFont typeface="+mj-lt"/>
              <a:buAutoNum type="arabicPeriod"/>
            </a:pPr>
            <a:r>
              <a:rPr lang="cs-CZ" b="0" i="0" dirty="0">
                <a:solidFill>
                  <a:srgbClr val="3B3B3B"/>
                </a:solidFill>
                <a:effectLst/>
                <a:latin typeface="+mj-lt"/>
              </a:rPr>
              <a:t>Do pole </a:t>
            </a:r>
            <a:r>
              <a:rPr lang="cs-CZ" b="1" i="0" dirty="0">
                <a:solidFill>
                  <a:srgbClr val="3B3B3B"/>
                </a:solidFill>
                <a:effectLst/>
                <a:latin typeface="+mj-lt"/>
              </a:rPr>
              <a:t>Nové heslo</a:t>
            </a:r>
            <a:r>
              <a:rPr lang="cs-CZ" b="0" i="0" dirty="0">
                <a:solidFill>
                  <a:srgbClr val="3B3B3B"/>
                </a:solidFill>
                <a:effectLst/>
                <a:latin typeface="+mj-lt"/>
              </a:rPr>
              <a:t> napište heslo podle Vaší úvahy – tím se již budete přihlašovat příště.</a:t>
            </a:r>
          </a:p>
          <a:p>
            <a:pPr marL="514350" indent="-514350" algn="l">
              <a:buFont typeface="+mj-lt"/>
              <a:buAutoNum type="arabicPeriod"/>
            </a:pPr>
            <a:r>
              <a:rPr lang="cs-CZ" b="0" i="0" dirty="0">
                <a:solidFill>
                  <a:srgbClr val="3B3B3B"/>
                </a:solidFill>
                <a:effectLst/>
                <a:latin typeface="+mj-lt"/>
              </a:rPr>
              <a:t>Do pole </a:t>
            </a:r>
            <a:r>
              <a:rPr lang="cs-CZ" b="1" i="0" dirty="0">
                <a:solidFill>
                  <a:srgbClr val="3B3B3B"/>
                </a:solidFill>
                <a:effectLst/>
                <a:latin typeface="+mj-lt"/>
              </a:rPr>
              <a:t>Opakujte nové heslo</a:t>
            </a:r>
            <a:r>
              <a:rPr lang="cs-CZ" b="0" i="0" dirty="0">
                <a:solidFill>
                  <a:srgbClr val="3B3B3B"/>
                </a:solidFill>
                <a:effectLst/>
                <a:latin typeface="+mj-lt"/>
              </a:rPr>
              <a:t> toto Vaše heslo zapište pro kontrolu ještě jednou.</a:t>
            </a:r>
          </a:p>
          <a:p>
            <a:pPr marL="514350" indent="-514350" algn="l">
              <a:buFont typeface="+mj-lt"/>
              <a:buAutoNum type="arabicPeriod"/>
            </a:pPr>
            <a:r>
              <a:rPr lang="cs-CZ" b="0" i="0" dirty="0">
                <a:solidFill>
                  <a:srgbClr val="3B3B3B"/>
                </a:solidFill>
                <a:effectLst/>
                <a:latin typeface="+mj-lt"/>
              </a:rPr>
              <a:t>Klepněte na tlačítko </a:t>
            </a:r>
            <a:r>
              <a:rPr lang="cs-CZ" b="1" i="0" dirty="0">
                <a:solidFill>
                  <a:srgbClr val="3B3B3B"/>
                </a:solidFill>
                <a:effectLst/>
                <a:latin typeface="+mj-lt"/>
              </a:rPr>
              <a:t>ZMĚNIT HESLO</a:t>
            </a:r>
            <a:r>
              <a:rPr lang="cs-CZ" b="0" i="0" dirty="0">
                <a:solidFill>
                  <a:srgbClr val="3B3B3B"/>
                </a:solidFill>
                <a:effectLst/>
                <a:latin typeface="+mj-lt"/>
              </a:rPr>
              <a:t>.</a:t>
            </a:r>
          </a:p>
          <a:p>
            <a:endParaRPr lang="cs-CZ" dirty="0">
              <a:solidFill>
                <a:srgbClr val="002060"/>
              </a:solidFill>
              <a:latin typeface="Aardvark CE" pitchFamily="2" charset="0"/>
            </a:endParaRPr>
          </a:p>
        </p:txBody>
      </p:sp>
      <p:pic>
        <p:nvPicPr>
          <p:cNvPr id="3078" name="Picture 6" descr="Změnit heslo">
            <a:extLst>
              <a:ext uri="{FF2B5EF4-FFF2-40B4-BE49-F238E27FC236}">
                <a16:creationId xmlns:a16="http://schemas.microsoft.com/office/drawing/2014/main" id="{41B5D9CA-A1E4-FC8A-7DEB-57ADA9EADA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38612" y="2430793"/>
            <a:ext cx="4715188" cy="393659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Informace o nutnosti změny prvotního hesla">
            <a:extLst>
              <a:ext uri="{FF2B5EF4-FFF2-40B4-BE49-F238E27FC236}">
                <a16:creationId xmlns:a16="http://schemas.microsoft.com/office/drawing/2014/main" id="{E7706922-4A37-874E-6028-27FE3B6910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2606" y="519113"/>
            <a:ext cx="4267200" cy="117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321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První přihlášení</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lnSpcReduction="10000"/>
          </a:bodyPr>
          <a:lstStyle/>
          <a:p>
            <a:pPr algn="l"/>
            <a:r>
              <a:rPr lang="cs-CZ" b="0" i="0" dirty="0">
                <a:effectLst/>
                <a:latin typeface="+mj-lt"/>
              </a:rPr>
              <a:t>Vaše heslo musí odpovídat vyhlášce č. 194/2009 Sb. </a:t>
            </a:r>
          </a:p>
          <a:p>
            <a:pPr lvl="1"/>
            <a:r>
              <a:rPr lang="cs-CZ" b="0" i="0" dirty="0">
                <a:effectLst/>
                <a:latin typeface="+mj-lt"/>
              </a:rPr>
              <a:t>Podle ní musí být dlouhé nejméně 8 znaků a nejvíce 64 znaků. </a:t>
            </a:r>
          </a:p>
          <a:p>
            <a:pPr lvl="1"/>
            <a:r>
              <a:rPr lang="cs-CZ" b="0" i="0" dirty="0">
                <a:effectLst/>
                <a:latin typeface="+mj-lt"/>
              </a:rPr>
              <a:t>Heslo by mělo obsahovat kombinaci malých písmen, velkých písmen, číslic a speciálních znaků (jako otazník, vykřičník, čárka, pomlčka apod.). </a:t>
            </a:r>
          </a:p>
          <a:p>
            <a:pPr lvl="1"/>
            <a:r>
              <a:rPr lang="cs-CZ" b="0" i="0" dirty="0">
                <a:effectLst/>
                <a:latin typeface="+mj-lt"/>
              </a:rPr>
              <a:t>Heslo musí obsahovat minimálně jedno velké písmeno, jedno malé písmeno a jednu číslici. Pamatujte si, že co je snadno zapamatovatelné pro Vás, to může být snadno uhodnutelné pro jiné. Nikdy tedy nepoužívejte jako heslo slova, která lze snadno uhodnout nebo odvodit (jako jména rodinných příslušníků, domácích zvířat a podobně).</a:t>
            </a:r>
          </a:p>
          <a:p>
            <a:pPr algn="l"/>
            <a:r>
              <a:rPr lang="cs-CZ" b="0" i="0" dirty="0">
                <a:effectLst/>
                <a:latin typeface="+mj-lt"/>
              </a:rPr>
              <a:t>Povolené znaky jsou písmena (a-z, A-Z), číslice (0-9) a speciální znaky (mezera ! # $ % &amp; ( ) * + , - . : = ? @ [ ] _ { | } ~). </a:t>
            </a:r>
          </a:p>
          <a:p>
            <a:pPr lvl="1"/>
            <a:r>
              <a:rPr lang="cs-CZ" b="0" i="0" dirty="0">
                <a:effectLst/>
                <a:latin typeface="+mj-lt"/>
              </a:rPr>
              <a:t>Heslo nesmí obsahovat id uživatele (login).</a:t>
            </a:r>
          </a:p>
          <a:p>
            <a:pPr lvl="1"/>
            <a:r>
              <a:rPr lang="cs-CZ" b="0" i="0" dirty="0">
                <a:effectLst/>
                <a:latin typeface="+mj-lt"/>
              </a:rPr>
              <a:t>V hesle se nesmí opakovat za sebou tři a více stejných znaků. Hesla začínající na 12345, </a:t>
            </a:r>
            <a:r>
              <a:rPr lang="cs-CZ" b="0" i="0" dirty="0" err="1">
                <a:effectLst/>
                <a:latin typeface="+mj-lt"/>
              </a:rPr>
              <a:t>qwert</a:t>
            </a:r>
            <a:r>
              <a:rPr lang="cs-CZ" b="0" i="0" dirty="0">
                <a:effectLst/>
                <a:latin typeface="+mj-lt"/>
              </a:rPr>
              <a:t>, </a:t>
            </a:r>
            <a:r>
              <a:rPr lang="cs-CZ" b="0" i="0" dirty="0" err="1">
                <a:effectLst/>
                <a:latin typeface="+mj-lt"/>
              </a:rPr>
              <a:t>asdfg</a:t>
            </a:r>
            <a:r>
              <a:rPr lang="cs-CZ" b="0" i="0" dirty="0">
                <a:effectLst/>
                <a:latin typeface="+mj-lt"/>
              </a:rPr>
              <a:t> mohou být snadno uhodnuta, a proto nejsou povolena.</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1706180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POZOR – POZOR - POZOR</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pPr algn="l"/>
            <a:r>
              <a:rPr lang="cs-CZ" b="0" i="0" dirty="0">
                <a:effectLst/>
                <a:latin typeface="+mj-lt"/>
              </a:rPr>
              <a:t>Po prvním přihlášení se schránka zpřístupní (aktivuje). To znamená, že Vám do ní mohou začít být zasílány datové zprávy a Vy budete moci odesílat vlastní datové zprávy.</a:t>
            </a:r>
          </a:p>
          <a:p>
            <a:pPr algn="l"/>
            <a:endParaRPr lang="cs-CZ" b="1" i="0" dirty="0">
              <a:effectLst/>
              <a:latin typeface="+mj-lt"/>
            </a:endParaRPr>
          </a:p>
          <a:p>
            <a:pPr algn="l"/>
            <a:r>
              <a:rPr lang="cs-CZ" b="1" i="0" dirty="0">
                <a:solidFill>
                  <a:srgbClr val="FF0000"/>
                </a:solidFill>
                <a:effectLst/>
              </a:rPr>
              <a:t>Pozor – doručené datové zprávy neberte na lehkou váhu. Mají stejnou právní důležitost jako doporučené dopisy, na které jste byli dosud zvyklí. </a:t>
            </a:r>
          </a:p>
          <a:p>
            <a:pPr lvl="1"/>
            <a:r>
              <a:rPr lang="cs-CZ" b="1" i="0" dirty="0">
                <a:solidFill>
                  <a:srgbClr val="FF0000"/>
                </a:solidFill>
                <a:effectLst/>
              </a:rPr>
              <a:t>Nezapomeňte, že je nutno řešit včas došlé zprávy </a:t>
            </a:r>
          </a:p>
          <a:p>
            <a:pPr lvl="1"/>
            <a:r>
              <a:rPr lang="cs-CZ" b="1" i="0" dirty="0">
                <a:solidFill>
                  <a:srgbClr val="FF0000"/>
                </a:solidFill>
                <a:effectLst/>
              </a:rPr>
              <a:t>To si můžete usnadnit pomocí automatického upozorňování (neboli notifikací), které si nastavíte v konfiguraci portálu</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490285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Využití elektronické identity</a:t>
            </a:r>
          </a:p>
        </p:txBody>
      </p:sp>
      <p:pic>
        <p:nvPicPr>
          <p:cNvPr id="7" name="Obrázek 6">
            <a:extLst>
              <a:ext uri="{FF2B5EF4-FFF2-40B4-BE49-F238E27FC236}">
                <a16:creationId xmlns:a16="http://schemas.microsoft.com/office/drawing/2014/main" id="{7CE9F927-8EC0-A431-2657-E5AAF88993AF}"/>
              </a:ext>
            </a:extLst>
          </p:cNvPr>
          <p:cNvPicPr>
            <a:picLocks noChangeAspect="1"/>
          </p:cNvPicPr>
          <p:nvPr/>
        </p:nvPicPr>
        <p:blipFill>
          <a:blip r:embed="rId2"/>
          <a:stretch>
            <a:fillRect/>
          </a:stretch>
        </p:blipFill>
        <p:spPr>
          <a:xfrm>
            <a:off x="838200" y="1641411"/>
            <a:ext cx="9820438" cy="4851464"/>
          </a:xfrm>
          <a:prstGeom prst="rect">
            <a:avLst/>
          </a:prstGeom>
        </p:spPr>
      </p:pic>
      <p:sp>
        <p:nvSpPr>
          <p:cNvPr id="8" name="Obdélník: se zakulacenými rohy 7">
            <a:extLst>
              <a:ext uri="{FF2B5EF4-FFF2-40B4-BE49-F238E27FC236}">
                <a16:creationId xmlns:a16="http://schemas.microsoft.com/office/drawing/2014/main" id="{761853BE-79F6-E50C-4B17-E29ED81D39F6}"/>
              </a:ext>
            </a:extLst>
          </p:cNvPr>
          <p:cNvSpPr/>
          <p:nvPr/>
        </p:nvSpPr>
        <p:spPr>
          <a:xfrm>
            <a:off x="1484671" y="2025445"/>
            <a:ext cx="2054942" cy="855407"/>
          </a:xfrm>
          <a:prstGeom prst="round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se zakulacenými rohy 8">
            <a:extLst>
              <a:ext uri="{FF2B5EF4-FFF2-40B4-BE49-F238E27FC236}">
                <a16:creationId xmlns:a16="http://schemas.microsoft.com/office/drawing/2014/main" id="{1B33D3E9-8D96-E947-8836-7DB5B8A20C87}"/>
              </a:ext>
            </a:extLst>
          </p:cNvPr>
          <p:cNvSpPr/>
          <p:nvPr/>
        </p:nvSpPr>
        <p:spPr>
          <a:xfrm>
            <a:off x="1951703" y="3121743"/>
            <a:ext cx="3574025" cy="62434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91CC0E45-DF45-AB65-2278-389681C6254E}"/>
              </a:ext>
            </a:extLst>
          </p:cNvPr>
          <p:cNvSpPr txBox="1"/>
          <p:nvPr/>
        </p:nvSpPr>
        <p:spPr>
          <a:xfrm>
            <a:off x="1484671" y="3672933"/>
            <a:ext cx="639097" cy="1446550"/>
          </a:xfrm>
          <a:prstGeom prst="rect">
            <a:avLst/>
          </a:prstGeom>
          <a:noFill/>
        </p:spPr>
        <p:txBody>
          <a:bodyPr wrap="square" rtlCol="0">
            <a:spAutoFit/>
          </a:bodyPr>
          <a:lstStyle/>
          <a:p>
            <a:r>
              <a:rPr lang="cs-CZ" sz="8800" dirty="0">
                <a:solidFill>
                  <a:srgbClr val="FF0000"/>
                </a:solidFill>
                <a:latin typeface="Aardvark CE" pitchFamily="2" charset="0"/>
                <a:cs typeface="Times New Roman" panose="02020603050405020304" pitchFamily="18" charset="0"/>
              </a:rPr>
              <a:t>!</a:t>
            </a:r>
            <a:endParaRPr lang="cs-CZ" dirty="0">
              <a:solidFill>
                <a:srgbClr val="FF0000"/>
              </a:solidFill>
              <a:latin typeface="Aardvark CE" pitchFamily="2" charset="0"/>
            </a:endParaRPr>
          </a:p>
        </p:txBody>
      </p:sp>
      <p:sp>
        <p:nvSpPr>
          <p:cNvPr id="11" name="TextovéPole 10">
            <a:extLst>
              <a:ext uri="{FF2B5EF4-FFF2-40B4-BE49-F238E27FC236}">
                <a16:creationId xmlns:a16="http://schemas.microsoft.com/office/drawing/2014/main" id="{A1EC967A-D08F-D25A-99DA-9E1BC7A1EE70}"/>
              </a:ext>
            </a:extLst>
          </p:cNvPr>
          <p:cNvSpPr txBox="1"/>
          <p:nvPr/>
        </p:nvSpPr>
        <p:spPr>
          <a:xfrm>
            <a:off x="5353663" y="3730596"/>
            <a:ext cx="639097" cy="1446550"/>
          </a:xfrm>
          <a:prstGeom prst="rect">
            <a:avLst/>
          </a:prstGeom>
          <a:noFill/>
        </p:spPr>
        <p:txBody>
          <a:bodyPr wrap="square" rtlCol="0">
            <a:spAutoFit/>
          </a:bodyPr>
          <a:lstStyle/>
          <a:p>
            <a:r>
              <a:rPr lang="cs-CZ" sz="8800" dirty="0">
                <a:solidFill>
                  <a:srgbClr val="FF0000"/>
                </a:solidFill>
                <a:latin typeface="Aardvark CE" pitchFamily="2" charset="0"/>
                <a:cs typeface="Times New Roman" panose="02020603050405020304" pitchFamily="18" charset="0"/>
              </a:rPr>
              <a:t>!</a:t>
            </a:r>
            <a:endParaRPr lang="cs-CZ" dirty="0">
              <a:solidFill>
                <a:srgbClr val="FF0000"/>
              </a:solidFill>
              <a:latin typeface="Aardvark CE" pitchFamily="2" charset="0"/>
            </a:endParaRPr>
          </a:p>
        </p:txBody>
      </p:sp>
    </p:spTree>
    <p:extLst>
      <p:ext uri="{BB962C8B-B14F-4D97-AF65-F5344CB8AC3E}">
        <p14:creationId xmlns:p14="http://schemas.microsoft.com/office/powerpoint/2010/main" val="2122766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E0CC3E-D328-8B91-9CE8-18A25DE7412D}"/>
              </a:ext>
            </a:extLst>
          </p:cNvPr>
          <p:cNvSpPr>
            <a:spLocks noGrp="1"/>
          </p:cNvSpPr>
          <p:nvPr>
            <p:ph type="title"/>
          </p:nvPr>
        </p:nvSpPr>
        <p:spPr/>
        <p:txBody>
          <a:bodyPr/>
          <a:lstStyle/>
          <a:p>
            <a:r>
              <a:rPr lang="cs-CZ" dirty="0">
                <a:solidFill>
                  <a:srgbClr val="002060"/>
                </a:solidFill>
                <a:latin typeface="Aardvark CE" pitchFamily="2" charset="0"/>
              </a:rPr>
              <a:t>Protože nejsme dinosauři… </a:t>
            </a:r>
            <a:r>
              <a:rPr lang="cs-CZ" dirty="0">
                <a:solidFill>
                  <a:srgbClr val="002060"/>
                </a:solidFill>
                <a:latin typeface="Aardvark CE" pitchFamily="2" charset="0"/>
                <a:sym typeface="Wingdings" panose="05000000000000000000" pitchFamily="2" charset="2"/>
              </a:rPr>
              <a:t> </a:t>
            </a:r>
            <a:endParaRPr lang="cs-CZ" dirty="0">
              <a:solidFill>
                <a:srgbClr val="002060"/>
              </a:solidFill>
              <a:latin typeface="Aardvark CE" pitchFamily="2" charset="0"/>
            </a:endParaRPr>
          </a:p>
        </p:txBody>
      </p:sp>
      <p:pic>
        <p:nvPicPr>
          <p:cNvPr id="2054" name="Picture 6" descr="Schleich - Dinosaurus, Tyrannosaurus Rex | Schleich - Modroočko.cz">
            <a:extLst>
              <a:ext uri="{FF2B5EF4-FFF2-40B4-BE49-F238E27FC236}">
                <a16:creationId xmlns:a16="http://schemas.microsoft.com/office/drawing/2014/main" id="{11C7C5D2-1174-D032-CDE5-EAAEB6C1AB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8774" y="1690688"/>
            <a:ext cx="4574458" cy="4574458"/>
          </a:xfrm>
          <a:prstGeom prst="rect">
            <a:avLst/>
          </a:prstGeom>
          <a:noFill/>
          <a:extLst>
            <a:ext uri="{909E8E84-426E-40DD-AFC4-6F175D3DCCD1}">
              <a14:hiddenFill xmlns:a14="http://schemas.microsoft.com/office/drawing/2010/main">
                <a:solidFill>
                  <a:srgbClr val="FFFFFF"/>
                </a:solidFill>
              </a14:hiddenFill>
            </a:ext>
          </a:extLst>
        </p:spPr>
      </p:pic>
      <p:cxnSp>
        <p:nvCxnSpPr>
          <p:cNvPr id="7" name="Přímá spojnice 6">
            <a:extLst>
              <a:ext uri="{FF2B5EF4-FFF2-40B4-BE49-F238E27FC236}">
                <a16:creationId xmlns:a16="http://schemas.microsoft.com/office/drawing/2014/main" id="{C5720836-35D8-0A18-03D6-C007E525D872}"/>
              </a:ext>
            </a:extLst>
          </p:cNvPr>
          <p:cNvCxnSpPr/>
          <p:nvPr/>
        </p:nvCxnSpPr>
        <p:spPr>
          <a:xfrm>
            <a:off x="3578942" y="1690688"/>
            <a:ext cx="4562168" cy="4542964"/>
          </a:xfrm>
          <a:prstGeom prst="line">
            <a:avLst/>
          </a:prstGeom>
          <a:ln w="254000" cap="rnd">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CCE74658-E25B-FB15-B3E3-DF93ACABBD18}"/>
              </a:ext>
            </a:extLst>
          </p:cNvPr>
          <p:cNvCxnSpPr>
            <a:cxnSpLocks/>
          </p:cNvCxnSpPr>
          <p:nvPr/>
        </p:nvCxnSpPr>
        <p:spPr>
          <a:xfrm flipV="1">
            <a:off x="3588774" y="1690688"/>
            <a:ext cx="4574458" cy="4542964"/>
          </a:xfrm>
          <a:prstGeom prst="line">
            <a:avLst/>
          </a:prstGeom>
          <a:ln w="254000" cap="rnd">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9913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Využití elektronické identity</a:t>
            </a:r>
          </a:p>
        </p:txBody>
      </p:sp>
      <p:pic>
        <p:nvPicPr>
          <p:cNvPr id="4" name="Obrázek 3">
            <a:extLst>
              <a:ext uri="{FF2B5EF4-FFF2-40B4-BE49-F238E27FC236}">
                <a16:creationId xmlns:a16="http://schemas.microsoft.com/office/drawing/2014/main" id="{10DD66BC-D5E4-AE82-AE80-8DAA6CFA16D6}"/>
              </a:ext>
            </a:extLst>
          </p:cNvPr>
          <p:cNvPicPr>
            <a:picLocks noChangeAspect="1"/>
          </p:cNvPicPr>
          <p:nvPr/>
        </p:nvPicPr>
        <p:blipFill>
          <a:blip r:embed="rId2"/>
          <a:stretch>
            <a:fillRect/>
          </a:stretch>
        </p:blipFill>
        <p:spPr>
          <a:xfrm>
            <a:off x="5123429" y="1585459"/>
            <a:ext cx="6625298" cy="4907416"/>
          </a:xfrm>
          <a:prstGeom prst="rect">
            <a:avLst/>
          </a:prstGeom>
        </p:spPr>
      </p:pic>
      <p:sp>
        <p:nvSpPr>
          <p:cNvPr id="5" name="TextovéPole 4">
            <a:extLst>
              <a:ext uri="{FF2B5EF4-FFF2-40B4-BE49-F238E27FC236}">
                <a16:creationId xmlns:a16="http://schemas.microsoft.com/office/drawing/2014/main" id="{08E959F2-32FB-48D5-7594-AB9F901D2BFF}"/>
              </a:ext>
            </a:extLst>
          </p:cNvPr>
          <p:cNvSpPr txBox="1"/>
          <p:nvPr/>
        </p:nvSpPr>
        <p:spPr>
          <a:xfrm>
            <a:off x="443273" y="1818968"/>
            <a:ext cx="4461387" cy="3416320"/>
          </a:xfrm>
          <a:prstGeom prst="rect">
            <a:avLst/>
          </a:prstGeom>
          <a:noFill/>
        </p:spPr>
        <p:txBody>
          <a:bodyPr wrap="square" rtlCol="0">
            <a:spAutoFit/>
          </a:bodyPr>
          <a:lstStyle/>
          <a:p>
            <a:pPr marL="457200" indent="-457200">
              <a:buFont typeface="Arial" panose="020B0604020202020204" pitchFamily="34" charset="0"/>
              <a:buChar char="•"/>
            </a:pPr>
            <a:r>
              <a:rPr lang="cs-CZ" sz="2400" dirty="0">
                <a:solidFill>
                  <a:srgbClr val="002060"/>
                </a:solidFill>
                <a:latin typeface="+mj-lt"/>
              </a:rPr>
              <a:t>Přesměrování na portál NIA.EIDENTITA.CZ</a:t>
            </a:r>
          </a:p>
          <a:p>
            <a:endParaRPr lang="cs-CZ" sz="2400" dirty="0">
              <a:solidFill>
                <a:srgbClr val="002060"/>
              </a:solidFill>
              <a:latin typeface="+mj-lt"/>
            </a:endParaRPr>
          </a:p>
          <a:p>
            <a:pPr marL="457200" indent="-457200">
              <a:buFont typeface="Arial" panose="020B0604020202020204" pitchFamily="34" charset="0"/>
              <a:buChar char="•"/>
            </a:pPr>
            <a:r>
              <a:rPr lang="cs-CZ" sz="2400" dirty="0">
                <a:solidFill>
                  <a:srgbClr val="002060"/>
                </a:solidFill>
                <a:latin typeface="+mj-lt"/>
              </a:rPr>
              <a:t>Máte několik způsobů, jak elektronicky prokázat svou identitu</a:t>
            </a:r>
          </a:p>
          <a:p>
            <a:endParaRPr lang="cs-CZ" sz="2400" dirty="0">
              <a:solidFill>
                <a:srgbClr val="002060"/>
              </a:solidFill>
              <a:latin typeface="+mj-lt"/>
            </a:endParaRPr>
          </a:p>
          <a:p>
            <a:pPr marL="457200" indent="-457200">
              <a:buFont typeface="Arial" panose="020B0604020202020204" pitchFamily="34" charset="0"/>
              <a:buChar char="•"/>
            </a:pPr>
            <a:r>
              <a:rPr lang="cs-CZ" sz="2400" dirty="0">
                <a:solidFill>
                  <a:srgbClr val="002060"/>
                </a:solidFill>
                <a:latin typeface="+mj-lt"/>
              </a:rPr>
              <a:t>Elektronickou identitu si musíte předem zajistit</a:t>
            </a:r>
          </a:p>
        </p:txBody>
      </p:sp>
    </p:spTree>
    <p:extLst>
      <p:ext uri="{BB962C8B-B14F-4D97-AF65-F5344CB8AC3E}">
        <p14:creationId xmlns:p14="http://schemas.microsoft.com/office/powerpoint/2010/main" val="3790620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Výhody elektronické identity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pPr algn="l"/>
            <a:r>
              <a:rPr lang="cs-CZ" b="0" i="0" dirty="0">
                <a:effectLst/>
                <a:latin typeface="+mj-lt"/>
              </a:rPr>
              <a:t>Proč využívat elektronickou identitu?</a:t>
            </a:r>
          </a:p>
          <a:p>
            <a:pPr algn="l"/>
            <a:endParaRPr lang="cs-CZ" dirty="0">
              <a:solidFill>
                <a:srgbClr val="FF0000"/>
              </a:solidFill>
              <a:latin typeface="+mj-lt"/>
            </a:endParaRPr>
          </a:p>
          <a:p>
            <a:pPr algn="l"/>
            <a:r>
              <a:rPr lang="cs-CZ" b="1" dirty="0">
                <a:solidFill>
                  <a:srgbClr val="FF0000"/>
                </a:solidFill>
                <a:latin typeface="+mj-lt"/>
              </a:rPr>
              <a:t>Je to v podstatě totéž jako občanský průkaz v běžném světě </a:t>
            </a:r>
          </a:p>
          <a:p>
            <a:pPr lvl="1"/>
            <a:r>
              <a:rPr lang="cs-CZ" b="1" dirty="0">
                <a:solidFill>
                  <a:srgbClr val="FF0000"/>
                </a:solidFill>
                <a:latin typeface="+mj-lt"/>
              </a:rPr>
              <a:t>EXISTUJE PŘÍMO OBČANSKÝ PRŮKAZ S ČIPEM, KTERÝ SLOUŽÍ PRÁVĚ I K ELEKTRONICKÉMU PROKÁZÁNÍ IDENTITY</a:t>
            </a:r>
          </a:p>
          <a:p>
            <a:pPr lvl="1"/>
            <a:endParaRPr lang="cs-CZ" b="1" i="0" dirty="0">
              <a:solidFill>
                <a:srgbClr val="FF0000"/>
              </a:solidFill>
              <a:effectLst/>
              <a:latin typeface="+mj-lt"/>
            </a:endParaRPr>
          </a:p>
          <a:p>
            <a:r>
              <a:rPr lang="cs-CZ" b="1" dirty="0">
                <a:solidFill>
                  <a:srgbClr val="FF0000"/>
                </a:solidFill>
                <a:latin typeface="+mj-lt"/>
              </a:rPr>
              <a:t>Elektronická identita – je jedna pro všechny služby státu, nemusíte si pamatovat spoustu jmen, hesel</a:t>
            </a:r>
          </a:p>
          <a:p>
            <a:endParaRPr lang="cs-CZ" b="1" i="0" dirty="0">
              <a:solidFill>
                <a:srgbClr val="FF0000"/>
              </a:solidFill>
              <a:effectLst/>
              <a:latin typeface="+mj-lt"/>
            </a:endParaRPr>
          </a:p>
          <a:p>
            <a:r>
              <a:rPr lang="cs-CZ" b="1" dirty="0">
                <a:solidFill>
                  <a:srgbClr val="FF0000"/>
                </a:solidFill>
                <a:latin typeface="+mj-lt"/>
              </a:rPr>
              <a:t>Výhledově to bude standard </a:t>
            </a:r>
            <a:r>
              <a:rPr lang="cs-CZ" b="1" dirty="0">
                <a:solidFill>
                  <a:srgbClr val="FF0000"/>
                </a:solidFill>
                <a:latin typeface="+mj-lt"/>
                <a:sym typeface="Wingdings" panose="05000000000000000000" pitchFamily="2" charset="2"/>
              </a:rPr>
              <a:t></a:t>
            </a:r>
            <a:endParaRPr lang="cs-CZ" b="1" i="0" dirty="0">
              <a:solidFill>
                <a:srgbClr val="FF0000"/>
              </a:solidFill>
              <a:effectLs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11146504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Poslání datové zprávy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pPr algn="l"/>
            <a:r>
              <a:rPr lang="cs-CZ" b="0" i="0" dirty="0">
                <a:effectLst/>
                <a:latin typeface="+mj-lt"/>
              </a:rPr>
              <a:t>V základních aspektech je totožné jako u e-mailu</a:t>
            </a:r>
          </a:p>
          <a:p>
            <a:pPr algn="l"/>
            <a:r>
              <a:rPr lang="cs-CZ" dirty="0">
                <a:solidFill>
                  <a:srgbClr val="FF0000"/>
                </a:solidFill>
                <a:latin typeface="+mj-lt"/>
              </a:rPr>
              <a:t>Zadáme</a:t>
            </a:r>
          </a:p>
          <a:p>
            <a:pPr lvl="1"/>
            <a:r>
              <a:rPr lang="cs-CZ" b="1" dirty="0">
                <a:solidFill>
                  <a:srgbClr val="FF0000"/>
                </a:solidFill>
                <a:latin typeface="+mj-lt"/>
              </a:rPr>
              <a:t>Adresu příjemce (jen místo e-mailu je to identifikátor jeho datové schránky)</a:t>
            </a:r>
          </a:p>
          <a:p>
            <a:pPr lvl="1"/>
            <a:r>
              <a:rPr lang="cs-CZ" b="1" i="0" dirty="0">
                <a:solidFill>
                  <a:srgbClr val="FF0000"/>
                </a:solidFill>
                <a:effectLst/>
                <a:latin typeface="+mj-lt"/>
              </a:rPr>
              <a:t>Zadáme předmět</a:t>
            </a:r>
          </a:p>
          <a:p>
            <a:pPr lvl="1"/>
            <a:r>
              <a:rPr lang="cs-CZ" b="1" dirty="0">
                <a:solidFill>
                  <a:srgbClr val="FF0000"/>
                </a:solidFill>
                <a:latin typeface="+mj-lt"/>
              </a:rPr>
              <a:t>Zadáme text</a:t>
            </a:r>
          </a:p>
          <a:p>
            <a:pPr lvl="1"/>
            <a:r>
              <a:rPr lang="cs-CZ" b="1" i="0" dirty="0">
                <a:solidFill>
                  <a:srgbClr val="FF0000"/>
                </a:solidFill>
                <a:effectLst/>
                <a:latin typeface="+mj-lt"/>
              </a:rPr>
              <a:t>Nahrajeme přílohy</a:t>
            </a:r>
          </a:p>
          <a:p>
            <a:r>
              <a:rPr lang="cs-CZ" b="1" dirty="0">
                <a:solidFill>
                  <a:srgbClr val="FF0000"/>
                </a:solidFill>
                <a:latin typeface="+mj-lt"/>
              </a:rPr>
              <a:t>Jsou zde specifika</a:t>
            </a:r>
          </a:p>
          <a:p>
            <a:pPr lvl="1"/>
            <a:r>
              <a:rPr lang="cs-CZ" b="1" dirty="0">
                <a:solidFill>
                  <a:srgbClr val="FF0000"/>
                </a:solidFill>
                <a:latin typeface="+mj-lt"/>
              </a:rPr>
              <a:t>Tato se nám nedotýkají</a:t>
            </a:r>
            <a:endParaRPr lang="cs-CZ" b="1" i="0" dirty="0">
              <a:solidFill>
                <a:srgbClr val="FF0000"/>
              </a:solidFill>
              <a:effectLs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2700820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E7B5C6A-1A03-1365-B430-4DB45E496E22}"/>
              </a:ext>
            </a:extLst>
          </p:cNvPr>
          <p:cNvSpPr>
            <a:spLocks noGrp="1"/>
          </p:cNvSpPr>
          <p:nvPr>
            <p:ph type="title"/>
          </p:nvPr>
        </p:nvSpPr>
        <p:spPr/>
        <p:txBody>
          <a:bodyPr/>
          <a:lstStyle/>
          <a:p>
            <a:r>
              <a:rPr lang="cs-CZ" dirty="0">
                <a:solidFill>
                  <a:srgbClr val="002060"/>
                </a:solidFill>
                <a:latin typeface="Aardvark CE" pitchFamily="2" charset="0"/>
              </a:rPr>
              <a:t>Na co se často ptáte?</a:t>
            </a:r>
          </a:p>
        </p:txBody>
      </p:sp>
      <p:pic>
        <p:nvPicPr>
          <p:cNvPr id="6" name="Picture 2" descr="Dokumenty ke stažení - Datové schránky.info">
            <a:extLst>
              <a:ext uri="{FF2B5EF4-FFF2-40B4-BE49-F238E27FC236}">
                <a16:creationId xmlns:a16="http://schemas.microsoft.com/office/drawing/2014/main" id="{5F0A0306-7245-296D-9C6C-CC6648F61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833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Na co se často ptáte?</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fontScale="77500" lnSpcReduction="20000"/>
          </a:bodyPr>
          <a:lstStyle/>
          <a:p>
            <a:r>
              <a:rPr lang="cs-CZ" dirty="0">
                <a:solidFill>
                  <a:srgbClr val="002060"/>
                </a:solidFill>
                <a:latin typeface="Aardvark CE" pitchFamily="2" charset="0"/>
              </a:rPr>
              <a:t>Proč a kdy budou datové schránky povinné?</a:t>
            </a:r>
          </a:p>
          <a:p>
            <a:r>
              <a:rPr lang="cs-CZ" dirty="0">
                <a:solidFill>
                  <a:srgbClr val="002060"/>
                </a:solidFill>
                <a:latin typeface="Aardvark CE" pitchFamily="2" charset="0"/>
              </a:rPr>
              <a:t>Kolik datová schránka stojí peněz?</a:t>
            </a:r>
          </a:p>
          <a:p>
            <a:r>
              <a:rPr lang="cs-CZ" dirty="0">
                <a:solidFill>
                  <a:srgbClr val="002060"/>
                </a:solidFill>
                <a:latin typeface="Aardvark CE" pitchFamily="2" charset="0"/>
              </a:rPr>
              <a:t>Musím datovou schránku využívat?</a:t>
            </a:r>
          </a:p>
          <a:p>
            <a:r>
              <a:rPr lang="cs-CZ" dirty="0">
                <a:solidFill>
                  <a:srgbClr val="002060"/>
                </a:solidFill>
                <a:latin typeface="Aardvark CE" pitchFamily="2" charset="0"/>
              </a:rPr>
              <a:t>Musím mít připojení k internetu?</a:t>
            </a:r>
          </a:p>
          <a:p>
            <a:r>
              <a:rPr lang="cs-CZ" dirty="0">
                <a:solidFill>
                  <a:srgbClr val="002060"/>
                </a:solidFill>
                <a:latin typeface="Aardvark CE" pitchFamily="2" charset="0"/>
              </a:rPr>
              <a:t>Jaký je právní rozdíl mezi e-mailem a datovou zprávou?</a:t>
            </a:r>
          </a:p>
          <a:p>
            <a:r>
              <a:rPr lang="cs-CZ" dirty="0">
                <a:solidFill>
                  <a:srgbClr val="002060"/>
                </a:solidFill>
                <a:latin typeface="Aardvark CE" pitchFamily="2" charset="0"/>
              </a:rPr>
              <a:t>Co je fikce doručení?</a:t>
            </a:r>
          </a:p>
          <a:p>
            <a:r>
              <a:rPr lang="cs-CZ" dirty="0">
                <a:solidFill>
                  <a:srgbClr val="002060"/>
                </a:solidFill>
                <a:latin typeface="Aardvark CE" pitchFamily="2" charset="0"/>
              </a:rPr>
              <a:t>Co je fikce podpisu?</a:t>
            </a:r>
          </a:p>
          <a:p>
            <a:r>
              <a:rPr lang="cs-CZ" dirty="0">
                <a:solidFill>
                  <a:srgbClr val="002060"/>
                </a:solidFill>
                <a:latin typeface="Aardvark CE" pitchFamily="2" charset="0"/>
              </a:rPr>
              <a:t>Musím denně kontrolovat datovou schránku?</a:t>
            </a:r>
          </a:p>
          <a:p>
            <a:r>
              <a:rPr lang="cs-CZ" dirty="0">
                <a:solidFill>
                  <a:srgbClr val="002060"/>
                </a:solidFill>
                <a:latin typeface="Aardvark CE" pitchFamily="2" charset="0"/>
              </a:rPr>
              <a:t>Musím datovou schránku obsluhovat já sám?</a:t>
            </a:r>
          </a:p>
          <a:p>
            <a:r>
              <a:rPr lang="cs-CZ" dirty="0">
                <a:solidFill>
                  <a:srgbClr val="002060"/>
                </a:solidFill>
                <a:latin typeface="Aardvark CE" pitchFamily="2" charset="0"/>
              </a:rPr>
              <a:t>Jak dlouho jsou zprávy uloženy?</a:t>
            </a:r>
          </a:p>
          <a:p>
            <a:r>
              <a:rPr lang="cs-CZ" dirty="0">
                <a:solidFill>
                  <a:srgbClr val="002060"/>
                </a:solidFill>
                <a:latin typeface="Aardvark CE" pitchFamily="2" charset="0"/>
              </a:rPr>
              <a:t>Kde zjistím adresu datové schránky subjektu?</a:t>
            </a:r>
          </a:p>
          <a:p>
            <a:r>
              <a:rPr lang="cs-CZ" dirty="0">
                <a:solidFill>
                  <a:srgbClr val="002060"/>
                </a:solidFill>
                <a:latin typeface="Aardvark CE" pitchFamily="2" charset="0"/>
              </a:rPr>
              <a:t>Komu mohu poslat datovou zprávu?</a:t>
            </a:r>
          </a:p>
          <a:p>
            <a:r>
              <a:rPr lang="cs-CZ" dirty="0">
                <a:solidFill>
                  <a:srgbClr val="002060"/>
                </a:solidFill>
                <a:latin typeface="Aardvark CE" pitchFamily="2" charset="0"/>
              </a:rPr>
              <a:t>Mohu datovou zprávou poslat také přílohy?</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92516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Proč a kdy budou datové schránky povinné?</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Pro mnohé subjekty již povinné (zřízené ze zákona) jsou již několik let</a:t>
            </a:r>
          </a:p>
          <a:p>
            <a:r>
              <a:rPr lang="cs-CZ" dirty="0">
                <a:solidFill>
                  <a:srgbClr val="002060"/>
                </a:solidFill>
                <a:latin typeface="Aardvark CE" pitchFamily="2" charset="0"/>
              </a:rPr>
              <a:t>Od 1. ledna 2023 se rozšíří okruh subjektů, které budou mít zřízenou datovou schránku ze zákona</a:t>
            </a:r>
          </a:p>
          <a:p>
            <a:pPr lvl="1"/>
            <a:r>
              <a:rPr lang="cs-CZ" dirty="0">
                <a:solidFill>
                  <a:srgbClr val="002060"/>
                </a:solidFill>
                <a:latin typeface="Aardvark CE" pitchFamily="2" charset="0"/>
              </a:rPr>
              <a:t>Bohužel / bohudík – také spolky a pobočné spolky</a:t>
            </a:r>
          </a:p>
          <a:p>
            <a:r>
              <a:rPr lang="cs-CZ" dirty="0">
                <a:solidFill>
                  <a:srgbClr val="002060"/>
                </a:solidFill>
                <a:latin typeface="Aardvark CE" pitchFamily="2" charset="0"/>
              </a:rPr>
              <a:t>Cílem je posunout se dále v digitalizaci veřejné správy</a:t>
            </a:r>
          </a:p>
          <a:p>
            <a:pPr lvl="1"/>
            <a:r>
              <a:rPr lang="cs-CZ" dirty="0">
                <a:solidFill>
                  <a:srgbClr val="002060"/>
                </a:solidFill>
                <a:latin typeface="Aardvark CE" pitchFamily="2" charset="0"/>
              </a:rPr>
              <a:t>Posílání papírové pošty je drahé, pomalé, nespolehlivé, neefektivní</a:t>
            </a:r>
          </a:p>
          <a:p>
            <a:pPr lvl="1"/>
            <a:r>
              <a:rPr lang="cs-CZ" dirty="0">
                <a:solidFill>
                  <a:srgbClr val="002060"/>
                </a:solidFill>
                <a:latin typeface="Aardvark CE" pitchFamily="2" charset="0"/>
              </a:rPr>
              <a:t>Formuláře se ručně přepisují </a:t>
            </a:r>
            <a:r>
              <a:rPr lang="cs-CZ" dirty="0">
                <a:solidFill>
                  <a:srgbClr val="002060"/>
                </a:solidFill>
                <a:latin typeface="Aardvark CE" pitchFamily="2" charset="0"/>
                <a:sym typeface="Wingdings" panose="05000000000000000000" pitchFamily="2" charset="2"/>
              </a:rPr>
              <a:t> </a:t>
            </a:r>
            <a:endParaRPr lang="cs-CZ" dirty="0">
              <a:solidFill>
                <a:srgbClr val="002060"/>
              </a:solidFill>
              <a:latin typeface="Aardvark CE" pitchFamily="2" charset="0"/>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6427055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Kolik datová schránka stojí peněz?</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Zřízení schránky – </a:t>
            </a:r>
            <a:r>
              <a:rPr lang="cs-CZ" dirty="0">
                <a:solidFill>
                  <a:srgbClr val="002060"/>
                </a:solidFill>
                <a:highlight>
                  <a:srgbClr val="FFFF00"/>
                </a:highlight>
                <a:latin typeface="Aardvark CE" pitchFamily="2" charset="0"/>
              </a:rPr>
              <a:t>ZDARMA</a:t>
            </a:r>
          </a:p>
          <a:p>
            <a:r>
              <a:rPr lang="cs-CZ" dirty="0">
                <a:solidFill>
                  <a:srgbClr val="002060"/>
                </a:solidFill>
                <a:latin typeface="Aardvark CE" pitchFamily="2" charset="0"/>
              </a:rPr>
              <a:t>Provozování schránky – </a:t>
            </a:r>
            <a:r>
              <a:rPr lang="cs-CZ" dirty="0">
                <a:solidFill>
                  <a:srgbClr val="002060"/>
                </a:solidFill>
                <a:highlight>
                  <a:srgbClr val="FFFF00"/>
                </a:highlight>
                <a:latin typeface="Aardvark CE" pitchFamily="2" charset="0"/>
              </a:rPr>
              <a:t>ZDARMA</a:t>
            </a:r>
          </a:p>
          <a:p>
            <a:r>
              <a:rPr lang="cs-CZ" dirty="0">
                <a:solidFill>
                  <a:srgbClr val="002060"/>
                </a:solidFill>
                <a:latin typeface="Aardvark CE" pitchFamily="2" charset="0"/>
              </a:rPr>
              <a:t>Zasílání zpráv orgánům veřejné moci – </a:t>
            </a:r>
            <a:r>
              <a:rPr lang="cs-CZ" dirty="0">
                <a:solidFill>
                  <a:srgbClr val="002060"/>
                </a:solidFill>
                <a:highlight>
                  <a:srgbClr val="FFFF00"/>
                </a:highlight>
                <a:latin typeface="Aardvark CE" pitchFamily="2" charset="0"/>
              </a:rPr>
              <a:t>ZDARMA</a:t>
            </a:r>
          </a:p>
          <a:p>
            <a:r>
              <a:rPr lang="cs-CZ" dirty="0">
                <a:solidFill>
                  <a:srgbClr val="002060"/>
                </a:solidFill>
                <a:latin typeface="Aardvark CE" pitchFamily="2" charset="0"/>
              </a:rPr>
              <a:t>Zasílání zpráv soukromým subjektům – </a:t>
            </a:r>
            <a:r>
              <a:rPr lang="cs-CZ" dirty="0">
                <a:solidFill>
                  <a:srgbClr val="002060"/>
                </a:solidFill>
                <a:highlight>
                  <a:srgbClr val="FFFF00"/>
                </a:highlight>
                <a:latin typeface="Aardvark CE" pitchFamily="2" charset="0"/>
              </a:rPr>
              <a:t>5 Kč</a:t>
            </a:r>
          </a:p>
          <a:p>
            <a:endParaRPr lang="cs-CZ" dirty="0">
              <a:solidFill>
                <a:srgbClr val="002060"/>
              </a:solidFill>
              <a:latin typeface="Aardvark CE" pitchFamily="2" charset="0"/>
            </a:endParaRPr>
          </a:p>
          <a:p>
            <a:r>
              <a:rPr lang="cs-CZ" dirty="0">
                <a:solidFill>
                  <a:srgbClr val="002060"/>
                </a:solidFill>
                <a:latin typeface="Aardvark CE" pitchFamily="2" charset="0"/>
              </a:rPr>
              <a:t>Srovnejte s cenou poštovného </a:t>
            </a:r>
            <a:r>
              <a:rPr lang="cs-CZ" dirty="0">
                <a:solidFill>
                  <a:srgbClr val="002060"/>
                </a:solidFill>
                <a:latin typeface="Aardvark CE" pitchFamily="2" charset="0"/>
                <a:sym typeface="Wingdings" panose="05000000000000000000" pitchFamily="2" charset="2"/>
              </a:rPr>
              <a:t> </a:t>
            </a:r>
            <a:endParaRPr lang="cs-CZ" dirty="0">
              <a:solidFill>
                <a:srgbClr val="002060"/>
              </a:solidFill>
              <a:latin typeface="Aardvark CE" pitchFamily="2" charset="0"/>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373349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Musím datovou schránku využívat?</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Pokud je datová schránka zřízená, existuje určitá povinnost ji využívat</a:t>
            </a:r>
          </a:p>
          <a:p>
            <a:pPr lvl="1"/>
            <a:r>
              <a:rPr lang="cs-CZ" dirty="0">
                <a:solidFill>
                  <a:srgbClr val="002060"/>
                </a:solidFill>
                <a:latin typeface="Aardvark CE" pitchFamily="2" charset="0"/>
              </a:rPr>
              <a:t>Rozsah povinnosti se může lišit u různých subjektů a také v závislosti na tom, zda se jedná o datovou schránku na žádost či ze zákona</a:t>
            </a:r>
          </a:p>
          <a:p>
            <a:r>
              <a:rPr lang="cs-CZ" dirty="0">
                <a:solidFill>
                  <a:srgbClr val="002060"/>
                </a:solidFill>
                <a:latin typeface="Aardvark CE" pitchFamily="2" charset="0"/>
              </a:rPr>
              <a:t>Obecně platí, že pokud subjekt má datovou schránku, úřady mu doručují písemnosti do datové schránky</a:t>
            </a:r>
          </a:p>
          <a:p>
            <a:r>
              <a:rPr lang="cs-CZ" dirty="0">
                <a:solidFill>
                  <a:srgbClr val="002060"/>
                </a:solidFill>
                <a:latin typeface="Aardvark CE" pitchFamily="2" charset="0"/>
              </a:rPr>
              <a:t>Je třeba zmínit také §76, odst. 6 Daňového řádu – pokud subjekt má datovou schránku ze zákona, musí podávat daňové přiznání elektronicky ve formátu XML</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982414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Musím mít připojení k internetu?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ANO </a:t>
            </a:r>
            <a:r>
              <a:rPr lang="cs-CZ" dirty="0">
                <a:solidFill>
                  <a:srgbClr val="002060"/>
                </a:solidFill>
                <a:latin typeface="Aardvark CE" pitchFamily="2" charset="0"/>
                <a:sym typeface="Wingdings" panose="05000000000000000000" pitchFamily="2" charset="2"/>
              </a:rPr>
              <a:t></a:t>
            </a:r>
          </a:p>
          <a:p>
            <a:r>
              <a:rPr lang="cs-CZ" dirty="0">
                <a:solidFill>
                  <a:srgbClr val="002060"/>
                </a:solidFill>
                <a:latin typeface="Aardvark CE" pitchFamily="2" charset="0"/>
                <a:sym typeface="Wingdings" panose="05000000000000000000" pitchFamily="2" charset="2"/>
              </a:rPr>
              <a:t>Systém datových schránek je webová aplikace, vyžaduje tedy přístup k internetu</a:t>
            </a:r>
          </a:p>
          <a:p>
            <a:r>
              <a:rPr lang="cs-CZ" dirty="0">
                <a:solidFill>
                  <a:srgbClr val="002060"/>
                </a:solidFill>
                <a:latin typeface="Aardvark CE" pitchFamily="2" charset="0"/>
                <a:sym typeface="Wingdings" panose="05000000000000000000" pitchFamily="2" charset="2"/>
              </a:rPr>
              <a:t>Velkou výhodou je, že kdekoliv toto připojení máte, můžete obsluhovat své datové schránky (člověk skutečně může obsluhovat více datových schránek)</a:t>
            </a:r>
          </a:p>
          <a:p>
            <a:endParaRPr lang="cs-CZ" dirty="0">
              <a:solidFill>
                <a:srgbClr val="002060"/>
              </a:solidFill>
              <a:latin typeface="Aardvark CE" pitchFamily="2" charset="0"/>
              <a:sym typeface="Wingdings" panose="05000000000000000000" pitchFamily="2" charset="2"/>
            </a:endParaRPr>
          </a:p>
          <a:p>
            <a:r>
              <a:rPr lang="cs-CZ" dirty="0">
                <a:solidFill>
                  <a:srgbClr val="002060"/>
                </a:solidFill>
                <a:highlight>
                  <a:srgbClr val="FFFF00"/>
                </a:highlight>
                <a:latin typeface="Aardvark CE" pitchFamily="2" charset="0"/>
                <a:sym typeface="Wingdings" panose="05000000000000000000" pitchFamily="2" charset="2"/>
              </a:rPr>
              <a:t>E-mail rovněž vyžaduje připojení k internetu </a:t>
            </a:r>
            <a:endParaRPr lang="cs-CZ" dirty="0">
              <a:solidFill>
                <a:srgbClr val="002060"/>
              </a:solidFill>
              <a:highlight>
                <a:srgbClr val="FFFF00"/>
              </a:highlight>
              <a:latin typeface="Aardvark CE" pitchFamily="2" charset="0"/>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573865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Jaký je právní rozdíl mezi e-mailem a datovou zprávou?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Zjednodušeně – cokoliv pošlete datovou zprávou, má vyšší právní relevanci než pokud totéž pošlete e-mailem</a:t>
            </a:r>
          </a:p>
          <a:p>
            <a:r>
              <a:rPr lang="cs-CZ" dirty="0">
                <a:solidFill>
                  <a:srgbClr val="002060"/>
                </a:solidFill>
                <a:latin typeface="Aardvark CE" pitchFamily="2" charset="0"/>
              </a:rPr>
              <a:t>V případě státních institucí nelze podání učiněné e-mailem vůbec chápat jako právní úkon (výjimka – poslání dokumentu podepsaného zaručeným elektronickým podpisem)</a:t>
            </a:r>
          </a:p>
          <a:p>
            <a:r>
              <a:rPr lang="cs-CZ" dirty="0">
                <a:solidFill>
                  <a:srgbClr val="002060"/>
                </a:solidFill>
                <a:latin typeface="Aardvark CE" pitchFamily="2" charset="0"/>
              </a:rPr>
              <a:t>V případě soukromoprávních zpráv má datová zpráva vyšší relevanci, protože je zaručeno, kdo zprávu posílá, a zpráva je vnímána jako podepsaná</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2059428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Program semináře</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p:txBody>
          <a:bodyPr/>
          <a:lstStyle/>
          <a:p>
            <a:r>
              <a:rPr lang="cs-CZ" dirty="0">
                <a:solidFill>
                  <a:srgbClr val="002060"/>
                </a:solidFill>
                <a:latin typeface="Aardvark CE" pitchFamily="2" charset="0"/>
              </a:rPr>
              <a:t>Co je datová schránka?</a:t>
            </a:r>
          </a:p>
          <a:p>
            <a:r>
              <a:rPr lang="cs-CZ" dirty="0">
                <a:solidFill>
                  <a:srgbClr val="002060"/>
                </a:solidFill>
                <a:latin typeface="Aardvark CE" pitchFamily="2" charset="0"/>
              </a:rPr>
              <a:t>Jak si zřídit datovou schránku?</a:t>
            </a:r>
          </a:p>
          <a:p>
            <a:r>
              <a:rPr lang="cs-CZ" dirty="0">
                <a:solidFill>
                  <a:srgbClr val="002060"/>
                </a:solidFill>
                <a:latin typeface="Aardvark CE" pitchFamily="2" charset="0"/>
              </a:rPr>
              <a:t>Jak využívat datovou schránku?</a:t>
            </a:r>
          </a:p>
          <a:p>
            <a:r>
              <a:rPr lang="cs-CZ" dirty="0">
                <a:solidFill>
                  <a:srgbClr val="002060"/>
                </a:solidFill>
                <a:latin typeface="Aardvark CE" pitchFamily="2" charset="0"/>
              </a:rPr>
              <a:t>Na co se často ptáte?</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1883849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Co je fikce doručení?</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Fikce doručení je právní konstrukce, která říká následující – pokud je vám doručena zpráva a vy si tuto zprávu (z jakéhokoliv důvodu) nepřevezmete, po určité době se postupuje tak, jako by zpráva doručena a vyzvednuta byla</a:t>
            </a:r>
          </a:p>
          <a:p>
            <a:r>
              <a:rPr lang="cs-CZ" dirty="0">
                <a:solidFill>
                  <a:srgbClr val="002060"/>
                </a:solidFill>
                <a:latin typeface="Aardvark CE" pitchFamily="2" charset="0"/>
              </a:rPr>
              <a:t>Datové zprávy pracují s fikcí doručení – tedy to, že zprávu nepřečtete (ignorujete, odmítnete,…) vás nechrání před důsledky</a:t>
            </a:r>
          </a:p>
          <a:p>
            <a:r>
              <a:rPr lang="cs-CZ" dirty="0">
                <a:solidFill>
                  <a:srgbClr val="002060"/>
                </a:solidFill>
                <a:highlight>
                  <a:srgbClr val="FFFF00"/>
                </a:highlight>
                <a:latin typeface="Aardvark CE" pitchFamily="2" charset="0"/>
              </a:rPr>
              <a:t>POZOR – pro papírové dokumenty při splnění určitých podmínek fikce doručení platí již řadu let</a:t>
            </a: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726453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Co je fikce podpisu?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sz="2400" dirty="0">
                <a:solidFill>
                  <a:srgbClr val="002060"/>
                </a:solidFill>
                <a:latin typeface="Aardvark CE" pitchFamily="2" charset="0"/>
              </a:rPr>
              <a:t>Fikce doručení je právní konstrukce, která říká následující – pokud pošlete dokument a splníte určité podmínky, pak se bere za to, že jste dokument podepsali, i když ve skutečnosti tomu tak není a často ani být nemůže</a:t>
            </a:r>
          </a:p>
          <a:p>
            <a:r>
              <a:rPr lang="cs-CZ" sz="2400" dirty="0">
                <a:solidFill>
                  <a:srgbClr val="002060"/>
                </a:solidFill>
                <a:latin typeface="Aardvark CE" pitchFamily="2" charset="0"/>
              </a:rPr>
              <a:t>Datové zprávy pracují s fikcí podpisu – tedy pokud pošlete datovou zprávou dokument orgánu veřejné moci, bere se (při splnění určitých podmínek) jako podepsaný</a:t>
            </a:r>
          </a:p>
        </p:txBody>
      </p:sp>
      <p:sp>
        <p:nvSpPr>
          <p:cNvPr id="4" name="TextovéPole 3">
            <a:extLst>
              <a:ext uri="{FF2B5EF4-FFF2-40B4-BE49-F238E27FC236}">
                <a16:creationId xmlns:a16="http://schemas.microsoft.com/office/drawing/2014/main" id="{F52EDA1B-DA04-799B-4090-4D4D5C1729EF}"/>
              </a:ext>
            </a:extLst>
          </p:cNvPr>
          <p:cNvSpPr txBox="1"/>
          <p:nvPr/>
        </p:nvSpPr>
        <p:spPr>
          <a:xfrm>
            <a:off x="1061993" y="4610124"/>
            <a:ext cx="10068014" cy="1754326"/>
          </a:xfrm>
          <a:prstGeom prst="rect">
            <a:avLst/>
          </a:prstGeom>
          <a:noFill/>
          <a:ln>
            <a:solidFill>
              <a:schemeClr val="tx1">
                <a:lumMod val="95000"/>
                <a:lumOff val="5000"/>
              </a:schemeClr>
            </a:solidFill>
          </a:ln>
        </p:spPr>
        <p:txBody>
          <a:bodyPr wrap="square" rtlCol="0">
            <a:spAutoFit/>
          </a:bodyPr>
          <a:lstStyle/>
          <a:p>
            <a:pPr marL="0" indent="0" algn="just">
              <a:buNone/>
            </a:pPr>
            <a:r>
              <a:rPr lang="cs-CZ" sz="1800" b="1" i="0" dirty="0">
                <a:solidFill>
                  <a:srgbClr val="FF8400"/>
                </a:solidFill>
                <a:effectLst/>
                <a:latin typeface="+mj-lt"/>
              </a:rPr>
              <a:t>§ 18</a:t>
            </a:r>
          </a:p>
          <a:p>
            <a:r>
              <a:rPr lang="cs-CZ" b="1" i="0" dirty="0">
                <a:solidFill>
                  <a:srgbClr val="000000"/>
                </a:solidFill>
                <a:effectLst/>
                <a:latin typeface="Arial" panose="020B0604020202020204" pitchFamily="34" charset="0"/>
              </a:rPr>
              <a:t>(2)</a:t>
            </a:r>
            <a:r>
              <a:rPr lang="cs-CZ" b="0" i="0" dirty="0">
                <a:solidFill>
                  <a:srgbClr val="000000"/>
                </a:solidFill>
                <a:effectLst/>
                <a:latin typeface="Arial" panose="020B0604020202020204" pitchFamily="34" charset="0"/>
              </a:rPr>
              <a:t> Úkon učiněný osobou uvedenou v § 8 odst. 1 až 4 nebo pověřenou osobou, pokud k tomu byla pověřena, prostřednictvím datové schránky má stejné účinky jako úkon učiněný písemně a podepsaný, ledaže jiný právní předpis nebo vnitřní předpis požaduje společný úkon více z uvedených osob.</a:t>
            </a:r>
            <a:endParaRPr lang="cs-CZ" dirty="0">
              <a:solidFill>
                <a:srgbClr val="002060"/>
              </a:solidFill>
              <a:latin typeface="Aardvark CE" pitchFamily="2" charset="0"/>
            </a:endParaRPr>
          </a:p>
          <a:p>
            <a:endParaRPr lang="cs-CZ" dirty="0"/>
          </a:p>
        </p:txBody>
      </p:sp>
    </p:spTree>
    <p:extLst>
      <p:ext uri="{BB962C8B-B14F-4D97-AF65-F5344CB8AC3E}">
        <p14:creationId xmlns:p14="http://schemas.microsoft.com/office/powerpoint/2010/main" val="9348780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Musím denně kontrolovat datovou schránku?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sz="2400" dirty="0">
                <a:solidFill>
                  <a:srgbClr val="002060"/>
                </a:solidFill>
                <a:latin typeface="Aardvark CE" pitchFamily="2" charset="0"/>
              </a:rPr>
              <a:t>NE </a:t>
            </a:r>
            <a:r>
              <a:rPr lang="cs-CZ" sz="2400" dirty="0">
                <a:solidFill>
                  <a:srgbClr val="002060"/>
                </a:solidFill>
                <a:latin typeface="Aardvark CE" pitchFamily="2" charset="0"/>
                <a:sym typeface="Wingdings" panose="05000000000000000000" pitchFamily="2" charset="2"/>
              </a:rPr>
              <a:t> </a:t>
            </a:r>
          </a:p>
          <a:p>
            <a:r>
              <a:rPr lang="cs-CZ" sz="2400" dirty="0">
                <a:solidFill>
                  <a:srgbClr val="002060"/>
                </a:solidFill>
                <a:latin typeface="Aardvark CE" pitchFamily="2" charset="0"/>
                <a:sym typeface="Wingdings" panose="05000000000000000000" pitchFamily="2" charset="2"/>
              </a:rPr>
              <a:t>Za prvé – ani fyzický dokument si nemusíte vyzvednout na poště okamžitě – pouze je nutno dát si pozor, abychom nepropásli lhůtu pro splnění nějaké povinnosti</a:t>
            </a:r>
          </a:p>
          <a:p>
            <a:r>
              <a:rPr lang="cs-CZ" sz="2400" dirty="0">
                <a:solidFill>
                  <a:srgbClr val="002060"/>
                </a:solidFill>
                <a:latin typeface="Aardvark CE" pitchFamily="2" charset="0"/>
                <a:sym typeface="Wingdings" panose="05000000000000000000" pitchFamily="2" charset="2"/>
              </a:rPr>
              <a:t>Za druhé – velmi snadno lze nastavit notifikace – tedy upozornění na příchozí datovou zprávu</a:t>
            </a:r>
          </a:p>
          <a:p>
            <a:pPr lvl="1"/>
            <a:r>
              <a:rPr lang="cs-CZ" sz="2000" dirty="0">
                <a:solidFill>
                  <a:srgbClr val="002060"/>
                </a:solidFill>
                <a:latin typeface="Aardvark CE" pitchFamily="2" charset="0"/>
                <a:sym typeface="Wingdings" panose="05000000000000000000" pitchFamily="2" charset="2"/>
              </a:rPr>
              <a:t>E-MAILEM – na váš standardní e-mail přijde informace o tom, že dorazila nová datová zpráva – </a:t>
            </a:r>
            <a:r>
              <a:rPr lang="cs-CZ" sz="2000" dirty="0">
                <a:solidFill>
                  <a:srgbClr val="002060"/>
                </a:solidFill>
                <a:highlight>
                  <a:srgbClr val="FFFF00"/>
                </a:highlight>
                <a:latin typeface="Aardvark CE" pitchFamily="2" charset="0"/>
                <a:sym typeface="Wingdings" panose="05000000000000000000" pitchFamily="2" charset="2"/>
              </a:rPr>
              <a:t>ZDARMA</a:t>
            </a:r>
          </a:p>
          <a:p>
            <a:pPr lvl="1"/>
            <a:r>
              <a:rPr lang="cs-CZ" sz="2000" dirty="0">
                <a:solidFill>
                  <a:srgbClr val="002060"/>
                </a:solidFill>
                <a:latin typeface="Aardvark CE" pitchFamily="2" charset="0"/>
                <a:sym typeface="Wingdings" panose="05000000000000000000" pitchFamily="2" charset="2"/>
              </a:rPr>
              <a:t>SMS – na váš telefon přijde formou SMS informace o tom, že dorazila nová datová zpráva – </a:t>
            </a:r>
            <a:r>
              <a:rPr lang="cs-CZ" sz="2000" dirty="0">
                <a:solidFill>
                  <a:srgbClr val="002060"/>
                </a:solidFill>
                <a:highlight>
                  <a:srgbClr val="FFFF00"/>
                </a:highlight>
                <a:latin typeface="Aardvark CE" pitchFamily="2" charset="0"/>
                <a:sym typeface="Wingdings" panose="05000000000000000000" pitchFamily="2" charset="2"/>
              </a:rPr>
              <a:t>PLACENÁ SLUŽBA (3 KČ za SMS)</a:t>
            </a:r>
          </a:p>
          <a:p>
            <a:pPr lvl="1"/>
            <a:endParaRPr lang="cs-CZ" sz="2000" dirty="0">
              <a:solidFill>
                <a:srgbClr val="002060"/>
              </a:solidFill>
              <a:highlight>
                <a:srgbClr val="FFFF00"/>
              </a:highlight>
              <a:latin typeface="Aardvark CE" pitchFamily="2" charset="0"/>
              <a:sym typeface="Wingdings" panose="05000000000000000000" pitchFamily="2" charset="2"/>
            </a:endParaRPr>
          </a:p>
          <a:p>
            <a:r>
              <a:rPr lang="cs-CZ" sz="2400" dirty="0">
                <a:solidFill>
                  <a:srgbClr val="002060"/>
                </a:solidFill>
                <a:highlight>
                  <a:srgbClr val="FFFF00"/>
                </a:highlight>
                <a:latin typeface="Aardvark CE" pitchFamily="2" charset="0"/>
                <a:sym typeface="Wingdings" panose="05000000000000000000" pitchFamily="2" charset="2"/>
              </a:rPr>
              <a:t>NOTIFIKACE JSOU DOPORUČENY </a:t>
            </a:r>
          </a:p>
          <a:p>
            <a:pPr lvl="1"/>
            <a:endParaRPr lang="cs-CZ" sz="2000" dirty="0">
              <a:solidFill>
                <a:srgbClr val="002060"/>
              </a:solidFill>
              <a:latin typeface="Aardvark CE" pitchFamily="2" charset="0"/>
            </a:endParaRPr>
          </a:p>
        </p:txBody>
      </p:sp>
    </p:spTree>
    <p:extLst>
      <p:ext uri="{BB962C8B-B14F-4D97-AF65-F5344CB8AC3E}">
        <p14:creationId xmlns:p14="http://schemas.microsoft.com/office/powerpoint/2010/main" val="3596077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Musím datovou schránku obsluhovat já sám?</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lnSpcReduction="10000"/>
          </a:bodyPr>
          <a:lstStyle/>
          <a:p>
            <a:r>
              <a:rPr lang="cs-CZ" sz="2400" dirty="0">
                <a:solidFill>
                  <a:srgbClr val="002060"/>
                </a:solidFill>
                <a:latin typeface="Aardvark CE" pitchFamily="2" charset="0"/>
              </a:rPr>
              <a:t>NE </a:t>
            </a:r>
            <a:r>
              <a:rPr lang="cs-CZ" sz="2400" dirty="0">
                <a:solidFill>
                  <a:srgbClr val="002060"/>
                </a:solidFill>
                <a:latin typeface="Aardvark CE" pitchFamily="2" charset="0"/>
                <a:sym typeface="Wingdings" panose="05000000000000000000" pitchFamily="2" charset="2"/>
              </a:rPr>
              <a:t> </a:t>
            </a:r>
          </a:p>
          <a:p>
            <a:r>
              <a:rPr lang="cs-CZ" sz="2400" dirty="0">
                <a:solidFill>
                  <a:srgbClr val="002060"/>
                </a:solidFill>
                <a:latin typeface="Aardvark CE" pitchFamily="2" charset="0"/>
                <a:sym typeface="Wingdings" panose="05000000000000000000" pitchFamily="2" charset="2"/>
              </a:rPr>
              <a:t>Zde je diskuse zejména o případech, kdy statutární orgán nechce či nemůže obsluhovat datovou schránku</a:t>
            </a:r>
          </a:p>
          <a:p>
            <a:r>
              <a:rPr lang="cs-CZ" sz="2400" dirty="0">
                <a:solidFill>
                  <a:srgbClr val="002060"/>
                </a:solidFill>
                <a:latin typeface="Aardvark CE" pitchFamily="2" charset="0"/>
                <a:sym typeface="Wingdings" panose="05000000000000000000" pitchFamily="2" charset="2"/>
              </a:rPr>
              <a:t>Uživatelem datové schránky může být</a:t>
            </a:r>
          </a:p>
          <a:p>
            <a:pPr lvl="1"/>
            <a:r>
              <a:rPr lang="cs-CZ" sz="2000" dirty="0">
                <a:solidFill>
                  <a:srgbClr val="002060"/>
                </a:solidFill>
                <a:latin typeface="Aardvark CE" pitchFamily="2" charset="0"/>
                <a:sym typeface="Wingdings" panose="05000000000000000000" pitchFamily="2" charset="2"/>
              </a:rPr>
              <a:t>Osoba oprávněná – člověk, který ze zákona má právo jednat za subjekt</a:t>
            </a:r>
          </a:p>
          <a:p>
            <a:pPr lvl="1"/>
            <a:r>
              <a:rPr lang="cs-CZ" sz="2000" dirty="0">
                <a:solidFill>
                  <a:srgbClr val="002060"/>
                </a:solidFill>
                <a:latin typeface="Aardvark CE" pitchFamily="2" charset="0"/>
                <a:sym typeface="Wingdings" panose="05000000000000000000" pitchFamily="2" charset="2"/>
              </a:rPr>
              <a:t>Osoba pověřená – člověk, který je osobou oprávněnou pověřen k jednání za subjekt</a:t>
            </a:r>
          </a:p>
          <a:p>
            <a:r>
              <a:rPr lang="cs-CZ" sz="2400" dirty="0">
                <a:solidFill>
                  <a:srgbClr val="002060"/>
                </a:solidFill>
                <a:latin typeface="Aardvark CE" pitchFamily="2" charset="0"/>
                <a:sym typeface="Wingdings" panose="05000000000000000000" pitchFamily="2" charset="2"/>
              </a:rPr>
              <a:t>Statutární orgán může tedy určit osoby pověřené, které budou mít přístup k datové schránce sboru, okrsku, okresu,…</a:t>
            </a:r>
          </a:p>
          <a:p>
            <a:r>
              <a:rPr lang="cs-CZ" sz="2400" dirty="0">
                <a:solidFill>
                  <a:srgbClr val="002060"/>
                </a:solidFill>
                <a:highlight>
                  <a:srgbClr val="FFFF00"/>
                </a:highlight>
                <a:latin typeface="Aardvark CE" pitchFamily="2" charset="0"/>
              </a:rPr>
              <a:t>POZOR – zodpovědný je vždy statutární zástupce, tedy starosta SDH, okrsku, OSH… - obecný fakt</a:t>
            </a:r>
          </a:p>
          <a:p>
            <a:pPr lvl="1"/>
            <a:r>
              <a:rPr lang="cs-CZ" sz="2000" dirty="0">
                <a:solidFill>
                  <a:srgbClr val="002060"/>
                </a:solidFill>
                <a:latin typeface="Aardvark CE" pitchFamily="2" charset="0"/>
              </a:rPr>
              <a:t>Tedy pokud pověřená osoba nezašle daňové přiznání, je zodpovědný starosta… platí i nyní, bez datových schránek</a:t>
            </a:r>
          </a:p>
        </p:txBody>
      </p:sp>
    </p:spTree>
    <p:extLst>
      <p:ext uri="{BB962C8B-B14F-4D97-AF65-F5344CB8AC3E}">
        <p14:creationId xmlns:p14="http://schemas.microsoft.com/office/powerpoint/2010/main" val="31202416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Jak dlouho jsou zprávy uloženy?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sz="2400" dirty="0" err="1">
                <a:solidFill>
                  <a:srgbClr val="002060"/>
                </a:solidFill>
                <a:latin typeface="Aardvark CE" pitchFamily="2" charset="0"/>
              </a:rPr>
              <a:t>Standarně</a:t>
            </a:r>
            <a:r>
              <a:rPr lang="cs-CZ" sz="2400" dirty="0">
                <a:solidFill>
                  <a:srgbClr val="002060"/>
                </a:solidFill>
                <a:latin typeface="Aardvark CE" pitchFamily="2" charset="0"/>
              </a:rPr>
              <a:t> 90 dní</a:t>
            </a:r>
          </a:p>
          <a:p>
            <a:r>
              <a:rPr lang="cs-CZ" sz="2400" dirty="0">
                <a:solidFill>
                  <a:srgbClr val="002060"/>
                </a:solidFill>
                <a:latin typeface="Aardvark CE" pitchFamily="2" charset="0"/>
              </a:rPr>
              <a:t>Po této době se zprávy mažou, lze se poté dostat pouze k informacím o zprávě jako takové</a:t>
            </a:r>
          </a:p>
          <a:p>
            <a:pPr lvl="1"/>
            <a:r>
              <a:rPr lang="cs-CZ" sz="1600" dirty="0">
                <a:solidFill>
                  <a:srgbClr val="002060"/>
                </a:solidFill>
                <a:latin typeface="Aardvark CE" pitchFamily="2" charset="0"/>
              </a:rPr>
              <a:t>Doručenka</a:t>
            </a:r>
          </a:p>
          <a:p>
            <a:pPr lvl="1"/>
            <a:r>
              <a:rPr lang="cs-CZ" sz="1600" dirty="0">
                <a:solidFill>
                  <a:srgbClr val="002060"/>
                </a:solidFill>
                <a:latin typeface="Aardvark CE" pitchFamily="2" charset="0"/>
              </a:rPr>
              <a:t>Komu byla zpráva poslána</a:t>
            </a:r>
          </a:p>
          <a:p>
            <a:pPr lvl="1"/>
            <a:r>
              <a:rPr lang="cs-CZ" sz="1600" dirty="0">
                <a:solidFill>
                  <a:srgbClr val="002060"/>
                </a:solidFill>
                <a:latin typeface="Aardvark CE" pitchFamily="2" charset="0"/>
              </a:rPr>
              <a:t>Přílohy se mažou</a:t>
            </a:r>
          </a:p>
          <a:p>
            <a:r>
              <a:rPr lang="cs-CZ" sz="2000" dirty="0">
                <a:solidFill>
                  <a:srgbClr val="002060"/>
                </a:solidFill>
                <a:latin typeface="Aardvark CE" pitchFamily="2" charset="0"/>
              </a:rPr>
              <a:t>Pokud by byly nutné informace dále uchovávat, jsou tyto možnosti</a:t>
            </a:r>
          </a:p>
          <a:p>
            <a:pPr lvl="1"/>
            <a:r>
              <a:rPr lang="cs-CZ" sz="1600" dirty="0">
                <a:solidFill>
                  <a:srgbClr val="002060"/>
                </a:solidFill>
                <a:latin typeface="Aardvark CE" pitchFamily="2" charset="0"/>
              </a:rPr>
              <a:t>Neautorizovaná konverze – prosté vytištění či uložení souboru</a:t>
            </a:r>
          </a:p>
          <a:p>
            <a:pPr lvl="1"/>
            <a:r>
              <a:rPr lang="cs-CZ" sz="1600" dirty="0">
                <a:solidFill>
                  <a:srgbClr val="002060"/>
                </a:solidFill>
                <a:latin typeface="Aardvark CE" pitchFamily="2" charset="0"/>
              </a:rPr>
              <a:t>Autorizovaná konverze – převedení z elektronické na listinnou podobu oficiální cestou, řeší CZECHPOINT, </a:t>
            </a:r>
            <a:r>
              <a:rPr lang="cs-CZ" sz="1600" dirty="0">
                <a:solidFill>
                  <a:srgbClr val="002060"/>
                </a:solidFill>
                <a:highlight>
                  <a:srgbClr val="FFFF00"/>
                </a:highlight>
                <a:latin typeface="Aardvark CE" pitchFamily="2" charset="0"/>
              </a:rPr>
              <a:t>zpoplatněno</a:t>
            </a:r>
          </a:p>
          <a:p>
            <a:pPr lvl="1"/>
            <a:r>
              <a:rPr lang="cs-CZ" sz="1600" dirty="0">
                <a:solidFill>
                  <a:srgbClr val="002060"/>
                </a:solidFill>
                <a:latin typeface="Aardvark CE" pitchFamily="2" charset="0"/>
              </a:rPr>
              <a:t>Datový trezor – služba České pošty pro uchovávání zpráv, </a:t>
            </a:r>
            <a:r>
              <a:rPr lang="cs-CZ" sz="1600" dirty="0">
                <a:solidFill>
                  <a:srgbClr val="002060"/>
                </a:solidFill>
                <a:highlight>
                  <a:srgbClr val="FFFF00"/>
                </a:highlight>
                <a:latin typeface="Aardvark CE" pitchFamily="2" charset="0"/>
              </a:rPr>
              <a:t>zpoplatněno</a:t>
            </a:r>
          </a:p>
        </p:txBody>
      </p:sp>
    </p:spTree>
    <p:extLst>
      <p:ext uri="{BB962C8B-B14F-4D97-AF65-F5344CB8AC3E}">
        <p14:creationId xmlns:p14="http://schemas.microsoft.com/office/powerpoint/2010/main" val="3850349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Kde zjistím adresu datové schránky subjektu?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sz="2400" dirty="0">
                <a:solidFill>
                  <a:srgbClr val="002060"/>
                </a:solidFill>
                <a:latin typeface="Aardvark CE" pitchFamily="2" charset="0"/>
              </a:rPr>
              <a:t>Adresu datové schránky lze zjistit</a:t>
            </a:r>
          </a:p>
          <a:p>
            <a:endParaRPr lang="cs-CZ" sz="2400" dirty="0">
              <a:solidFill>
                <a:srgbClr val="002060"/>
              </a:solidFill>
              <a:latin typeface="Aardvark CE" pitchFamily="2" charset="0"/>
            </a:endParaRPr>
          </a:p>
          <a:p>
            <a:pPr marL="457200" indent="-457200">
              <a:buFont typeface="+mj-lt"/>
              <a:buAutoNum type="arabicPeriod"/>
            </a:pPr>
            <a:r>
              <a:rPr lang="cs-CZ" sz="2400" dirty="0">
                <a:solidFill>
                  <a:srgbClr val="002060"/>
                </a:solidFill>
                <a:latin typeface="Aardvark CE" pitchFamily="2" charset="0"/>
              </a:rPr>
              <a:t>Subjekt vám ji zašle</a:t>
            </a:r>
          </a:p>
          <a:p>
            <a:pPr marL="457200" indent="-457200">
              <a:buFont typeface="+mj-lt"/>
              <a:buAutoNum type="arabicPeriod"/>
            </a:pPr>
            <a:r>
              <a:rPr lang="cs-CZ" sz="2400" dirty="0">
                <a:solidFill>
                  <a:srgbClr val="002060"/>
                </a:solidFill>
                <a:latin typeface="Aardvark CE" pitchFamily="2" charset="0"/>
              </a:rPr>
              <a:t>Na webových stránkách subjektu</a:t>
            </a:r>
          </a:p>
          <a:p>
            <a:pPr marL="457200" indent="-457200">
              <a:buFont typeface="+mj-lt"/>
              <a:buAutoNum type="arabicPeriod"/>
            </a:pPr>
            <a:r>
              <a:rPr lang="cs-CZ" sz="2400" dirty="0">
                <a:solidFill>
                  <a:srgbClr val="002060"/>
                </a:solidFill>
                <a:latin typeface="Aardvark CE" pitchFamily="2" charset="0"/>
              </a:rPr>
              <a:t>Přímo v systému datových schránek</a:t>
            </a:r>
          </a:p>
          <a:p>
            <a:pPr lvl="1"/>
            <a:r>
              <a:rPr lang="cs-CZ" sz="1600" dirty="0">
                <a:solidFill>
                  <a:srgbClr val="002060"/>
                </a:solidFill>
                <a:latin typeface="Aardvark CE" pitchFamily="2" charset="0"/>
              </a:rPr>
              <a:t>Začnete do pole adresáta psát název subjektu a systém sám vyhledá subjekt a jeho datovou schránku</a:t>
            </a:r>
          </a:p>
          <a:p>
            <a:pPr lvl="1"/>
            <a:endParaRPr lang="cs-CZ" sz="1600" dirty="0">
              <a:solidFill>
                <a:srgbClr val="002060"/>
              </a:solidFill>
              <a:latin typeface="Aardvark CE" pitchFamily="2" charset="0"/>
            </a:endParaRPr>
          </a:p>
          <a:p>
            <a:r>
              <a:rPr lang="cs-CZ" sz="2000" dirty="0">
                <a:solidFill>
                  <a:srgbClr val="002060"/>
                </a:solidFill>
                <a:latin typeface="Aardvark CE" pitchFamily="2" charset="0"/>
              </a:rPr>
              <a:t>I váš subjekt bude vyhledatelný, ale přesto se doporučuje adresu datové schránky uvádět například na webových stránkách – pro korespondenci z velké části nahradí klasickou poštovní </a:t>
            </a:r>
            <a:r>
              <a:rPr lang="cs-CZ" sz="2000" dirty="0" err="1">
                <a:solidFill>
                  <a:srgbClr val="002060"/>
                </a:solidFill>
                <a:latin typeface="Aardvark CE" pitchFamily="2" charset="0"/>
              </a:rPr>
              <a:t>adresus</a:t>
            </a:r>
            <a:endParaRPr lang="cs-CZ" sz="2000" dirty="0">
              <a:solidFill>
                <a:srgbClr val="002060"/>
              </a:solidFill>
              <a:latin typeface="Aardvark CE" pitchFamily="2" charset="0"/>
            </a:endParaRPr>
          </a:p>
        </p:txBody>
      </p:sp>
    </p:spTree>
    <p:extLst>
      <p:ext uri="{BB962C8B-B14F-4D97-AF65-F5344CB8AC3E}">
        <p14:creationId xmlns:p14="http://schemas.microsoft.com/office/powerpoint/2010/main" val="39963492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Komu mohu poslat datovou zprávu?</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sz="3200" dirty="0">
                <a:solidFill>
                  <a:srgbClr val="002060"/>
                </a:solidFill>
                <a:latin typeface="Aardvark CE" pitchFamily="2" charset="0"/>
              </a:rPr>
              <a:t>Každému, kdo má sám datovou schránku</a:t>
            </a:r>
          </a:p>
          <a:p>
            <a:pPr lvl="1"/>
            <a:r>
              <a:rPr lang="cs-CZ" dirty="0">
                <a:solidFill>
                  <a:srgbClr val="002060"/>
                </a:solidFill>
                <a:latin typeface="Aardvark CE" pitchFamily="2" charset="0"/>
              </a:rPr>
              <a:t>Nerozlišuje se, zda se jedná o schránku ze zákona či na žádost</a:t>
            </a:r>
          </a:p>
          <a:p>
            <a:pPr lvl="1"/>
            <a:r>
              <a:rPr lang="cs-CZ" dirty="0">
                <a:solidFill>
                  <a:srgbClr val="002060"/>
                </a:solidFill>
                <a:latin typeface="Aardvark CE" pitchFamily="2" charset="0"/>
              </a:rPr>
              <a:t>Nerozlišuje se druh datové schránky</a:t>
            </a:r>
          </a:p>
          <a:p>
            <a:r>
              <a:rPr lang="cs-CZ" dirty="0">
                <a:solidFill>
                  <a:srgbClr val="002060"/>
                </a:solidFill>
                <a:latin typeface="Aardvark CE" pitchFamily="2" charset="0"/>
              </a:rPr>
              <a:t>Můžete posílat zprávy</a:t>
            </a:r>
          </a:p>
          <a:p>
            <a:pPr lvl="1"/>
            <a:r>
              <a:rPr lang="cs-CZ" dirty="0">
                <a:solidFill>
                  <a:srgbClr val="002060"/>
                </a:solidFill>
                <a:latin typeface="Aardvark CE" pitchFamily="2" charset="0"/>
              </a:rPr>
              <a:t>Fyzickým osobám – např. členům</a:t>
            </a:r>
          </a:p>
          <a:p>
            <a:pPr lvl="1"/>
            <a:r>
              <a:rPr lang="cs-CZ" dirty="0">
                <a:solidFill>
                  <a:srgbClr val="002060"/>
                </a:solidFill>
                <a:latin typeface="Aardvark CE" pitchFamily="2" charset="0"/>
              </a:rPr>
              <a:t>Právnickým osobám – firmám, jiným sborům, OSH, KSH</a:t>
            </a:r>
          </a:p>
          <a:p>
            <a:pPr lvl="1"/>
            <a:r>
              <a:rPr lang="cs-CZ" dirty="0">
                <a:solidFill>
                  <a:srgbClr val="002060"/>
                </a:solidFill>
                <a:latin typeface="Aardvark CE" pitchFamily="2" charset="0"/>
              </a:rPr>
              <a:t>Orgánům veřejné moci (zde někdy i musíte </a:t>
            </a:r>
            <a:r>
              <a:rPr lang="cs-CZ" dirty="0">
                <a:solidFill>
                  <a:srgbClr val="002060"/>
                </a:solidFill>
                <a:latin typeface="Aardvark CE" pitchFamily="2" charset="0"/>
                <a:sym typeface="Wingdings" panose="05000000000000000000" pitchFamily="2" charset="2"/>
              </a:rPr>
              <a:t></a:t>
            </a:r>
            <a:r>
              <a:rPr lang="cs-CZ" dirty="0">
                <a:solidFill>
                  <a:srgbClr val="002060"/>
                </a:solidFill>
                <a:latin typeface="Aardvark CE" pitchFamily="2" charset="0"/>
              </a:rPr>
              <a:t>)</a:t>
            </a:r>
          </a:p>
        </p:txBody>
      </p:sp>
    </p:spTree>
    <p:extLst>
      <p:ext uri="{BB962C8B-B14F-4D97-AF65-F5344CB8AC3E}">
        <p14:creationId xmlns:p14="http://schemas.microsoft.com/office/powerpoint/2010/main" val="915558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Mohu datovou zprávou poslat také přílohy?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763865" cy="4889807"/>
          </a:xfrm>
        </p:spPr>
        <p:txBody>
          <a:bodyPr>
            <a:normAutofit/>
          </a:bodyPr>
          <a:lstStyle/>
          <a:p>
            <a:r>
              <a:rPr lang="cs-CZ" dirty="0">
                <a:solidFill>
                  <a:srgbClr val="002060"/>
                </a:solidFill>
                <a:latin typeface="Aardvark CE" pitchFamily="2" charset="0"/>
              </a:rPr>
              <a:t>SAMOZŘEJMĚ </a:t>
            </a:r>
            <a:r>
              <a:rPr lang="cs-CZ" dirty="0">
                <a:solidFill>
                  <a:srgbClr val="002060"/>
                </a:solidFill>
                <a:latin typeface="Aardvark CE" pitchFamily="2" charset="0"/>
                <a:sym typeface="Wingdings" panose="05000000000000000000" pitchFamily="2" charset="2"/>
              </a:rPr>
              <a:t></a:t>
            </a:r>
          </a:p>
          <a:p>
            <a:r>
              <a:rPr lang="cs-CZ" dirty="0">
                <a:solidFill>
                  <a:srgbClr val="002060"/>
                </a:solidFill>
                <a:latin typeface="Aardvark CE" pitchFamily="2" charset="0"/>
                <a:sym typeface="Wingdings" panose="05000000000000000000" pitchFamily="2" charset="2"/>
              </a:rPr>
              <a:t>Přílohy jsou nedílnou součástí datových zpráv</a:t>
            </a:r>
          </a:p>
          <a:p>
            <a:pPr lvl="1"/>
            <a:r>
              <a:rPr lang="cs-CZ" dirty="0">
                <a:solidFill>
                  <a:srgbClr val="002060"/>
                </a:solidFill>
                <a:latin typeface="Aardvark CE" pitchFamily="2" charset="0"/>
                <a:sym typeface="Wingdings" panose="05000000000000000000" pitchFamily="2" charset="2"/>
              </a:rPr>
              <a:t>Pokud posíláme přílohy, může zákon stanovit jejich formát (daňové přiznání – XML ve struktuře dle zákona)</a:t>
            </a:r>
          </a:p>
          <a:p>
            <a:pPr lvl="1"/>
            <a:r>
              <a:rPr lang="cs-CZ" dirty="0">
                <a:solidFill>
                  <a:srgbClr val="002060"/>
                </a:solidFill>
                <a:latin typeface="Aardvark CE" pitchFamily="2" charset="0"/>
                <a:sym typeface="Wingdings" panose="05000000000000000000" pitchFamily="2" charset="2"/>
              </a:rPr>
              <a:t>Technicky lze poslat téměř libovolnou přílohu</a:t>
            </a:r>
            <a:endParaRPr lang="cs-CZ" dirty="0">
              <a:solidFill>
                <a:srgbClr val="002060"/>
              </a:solidFill>
              <a:latin typeface="Aardvark CE" pitchFamily="2" charset="0"/>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31745540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E7B5C6A-1A03-1365-B430-4DB45E496E22}"/>
              </a:ext>
            </a:extLst>
          </p:cNvPr>
          <p:cNvSpPr>
            <a:spLocks noGrp="1"/>
          </p:cNvSpPr>
          <p:nvPr>
            <p:ph type="title"/>
          </p:nvPr>
        </p:nvSpPr>
        <p:spPr/>
        <p:txBody>
          <a:bodyPr/>
          <a:lstStyle/>
          <a:p>
            <a:r>
              <a:rPr lang="cs-CZ" dirty="0">
                <a:solidFill>
                  <a:srgbClr val="002060"/>
                </a:solidFill>
                <a:latin typeface="Aardvark CE" pitchFamily="2" charset="0"/>
              </a:rPr>
              <a:t>Závěrem </a:t>
            </a:r>
            <a:r>
              <a:rPr lang="cs-CZ" dirty="0">
                <a:solidFill>
                  <a:srgbClr val="002060"/>
                </a:solidFill>
                <a:latin typeface="Aardvark CE" pitchFamily="2" charset="0"/>
                <a:sym typeface="Wingdings" panose="05000000000000000000" pitchFamily="2" charset="2"/>
              </a:rPr>
              <a:t></a:t>
            </a:r>
            <a:endParaRPr lang="cs-CZ" dirty="0">
              <a:solidFill>
                <a:srgbClr val="002060"/>
              </a:solidFill>
              <a:latin typeface="Aardvark CE" pitchFamily="2" charset="0"/>
            </a:endParaRPr>
          </a:p>
        </p:txBody>
      </p:sp>
      <p:pic>
        <p:nvPicPr>
          <p:cNvPr id="6" name="Picture 2" descr="Dokumenty ke stažení - Datové schránky.info">
            <a:extLst>
              <a:ext uri="{FF2B5EF4-FFF2-40B4-BE49-F238E27FC236}">
                <a16:creationId xmlns:a16="http://schemas.microsoft.com/office/drawing/2014/main" id="{5F0A0306-7245-296D-9C6C-CC6648F61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27815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Závěrem</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939800" y="2038060"/>
            <a:ext cx="10763865" cy="4889807"/>
          </a:xfrm>
        </p:spPr>
        <p:txBody>
          <a:bodyPr>
            <a:normAutofit lnSpcReduction="10000"/>
          </a:bodyPr>
          <a:lstStyle/>
          <a:p>
            <a:r>
              <a:rPr lang="cs-CZ" sz="3200" dirty="0">
                <a:solidFill>
                  <a:srgbClr val="002060"/>
                </a:solidFill>
                <a:latin typeface="Aardvark CE" pitchFamily="2" charset="0"/>
              </a:rPr>
              <a:t>Datová schránka je změna</a:t>
            </a:r>
          </a:p>
          <a:p>
            <a:pPr lvl="1"/>
            <a:r>
              <a:rPr lang="cs-CZ" dirty="0">
                <a:solidFill>
                  <a:srgbClr val="002060"/>
                </a:solidFill>
                <a:latin typeface="Aardvark CE" pitchFamily="2" charset="0"/>
              </a:rPr>
              <a:t>Jedná se o fakt, který je nutno přijmout</a:t>
            </a:r>
          </a:p>
          <a:p>
            <a:pPr lvl="1"/>
            <a:r>
              <a:rPr lang="cs-CZ" dirty="0">
                <a:solidFill>
                  <a:srgbClr val="002060"/>
                </a:solidFill>
                <a:latin typeface="Aardvark CE" pitchFamily="2" charset="0"/>
              </a:rPr>
              <a:t>Digitalizace bude stále více zasahovat do našich životů</a:t>
            </a:r>
          </a:p>
          <a:p>
            <a:pPr lvl="1"/>
            <a:r>
              <a:rPr lang="cs-CZ" dirty="0">
                <a:solidFill>
                  <a:srgbClr val="002060"/>
                </a:solidFill>
                <a:latin typeface="Aardvark CE" pitchFamily="2" charset="0"/>
              </a:rPr>
              <a:t>Mnohé z toho, čeho se bojíme, již dávno funguje (fikce doručení, zodpovědnost statutára, …)</a:t>
            </a:r>
          </a:p>
          <a:p>
            <a:r>
              <a:rPr lang="cs-CZ" dirty="0">
                <a:solidFill>
                  <a:srgbClr val="002060"/>
                </a:solidFill>
                <a:latin typeface="Aardvark CE" pitchFamily="2" charset="0"/>
              </a:rPr>
              <a:t>Datová schránka je pomocník</a:t>
            </a:r>
          </a:p>
          <a:p>
            <a:pPr lvl="1"/>
            <a:r>
              <a:rPr lang="cs-CZ" dirty="0">
                <a:solidFill>
                  <a:srgbClr val="002060"/>
                </a:solidFill>
                <a:latin typeface="Aardvark CE" pitchFamily="2" charset="0"/>
              </a:rPr>
              <a:t>Po zaučení bude nám hasičům pomáhat</a:t>
            </a:r>
          </a:p>
          <a:p>
            <a:pPr lvl="1"/>
            <a:r>
              <a:rPr lang="cs-CZ" dirty="0">
                <a:solidFill>
                  <a:srgbClr val="002060"/>
                </a:solidFill>
                <a:latin typeface="Aardvark CE" pitchFamily="2" charset="0"/>
              </a:rPr>
              <a:t>Nemusíme chodit na úřady</a:t>
            </a:r>
          </a:p>
          <a:p>
            <a:pPr lvl="1"/>
            <a:r>
              <a:rPr lang="cs-CZ" dirty="0">
                <a:solidFill>
                  <a:srgbClr val="002060"/>
                </a:solidFill>
                <a:latin typeface="Aardvark CE" pitchFamily="2" charset="0"/>
              </a:rPr>
              <a:t>Nemusíme ověřovat podpisy</a:t>
            </a:r>
          </a:p>
          <a:p>
            <a:pPr lvl="1"/>
            <a:r>
              <a:rPr lang="cs-CZ" dirty="0">
                <a:solidFill>
                  <a:srgbClr val="002060"/>
                </a:solidFill>
                <a:latin typeface="Aardvark CE" pitchFamily="2" charset="0"/>
              </a:rPr>
              <a:t>Vše vyřídíme z pohodlí domova</a:t>
            </a:r>
          </a:p>
          <a:p>
            <a:pPr lvl="1"/>
            <a:endParaRPr lang="cs-CZ" dirty="0">
              <a:solidFill>
                <a:srgbClr val="002060"/>
              </a:solidFill>
              <a:latin typeface="Aardvark CE" pitchFamily="2" charset="0"/>
            </a:endParaRPr>
          </a:p>
          <a:p>
            <a:r>
              <a:rPr lang="cs-CZ" dirty="0">
                <a:solidFill>
                  <a:srgbClr val="FF0000"/>
                </a:solidFill>
                <a:highlight>
                  <a:srgbClr val="FFFF00"/>
                </a:highlight>
                <a:latin typeface="Aardvark CE" pitchFamily="2" charset="0"/>
              </a:rPr>
              <a:t>To stojí za to naučit se s datovou schránkou, že?</a:t>
            </a:r>
          </a:p>
        </p:txBody>
      </p:sp>
    </p:spTree>
    <p:extLst>
      <p:ext uri="{BB962C8B-B14F-4D97-AF65-F5344CB8AC3E}">
        <p14:creationId xmlns:p14="http://schemas.microsoft.com/office/powerpoint/2010/main" val="198952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E7B5C6A-1A03-1365-B430-4DB45E496E22}"/>
              </a:ext>
            </a:extLst>
          </p:cNvPr>
          <p:cNvSpPr>
            <a:spLocks noGrp="1"/>
          </p:cNvSpPr>
          <p:nvPr>
            <p:ph type="title"/>
          </p:nvPr>
        </p:nvSpPr>
        <p:spPr/>
        <p:txBody>
          <a:bodyPr/>
          <a:lstStyle/>
          <a:p>
            <a:r>
              <a:rPr lang="cs-CZ" dirty="0">
                <a:solidFill>
                  <a:srgbClr val="002060"/>
                </a:solidFill>
                <a:latin typeface="Aardvark CE" pitchFamily="2" charset="0"/>
              </a:rPr>
              <a:t>Co je datová schránka?</a:t>
            </a:r>
          </a:p>
        </p:txBody>
      </p:sp>
      <p:pic>
        <p:nvPicPr>
          <p:cNvPr id="6" name="Picture 2" descr="Dokumenty ke stažení - Datové schránky.info">
            <a:extLst>
              <a:ext uri="{FF2B5EF4-FFF2-40B4-BE49-F238E27FC236}">
                <a16:creationId xmlns:a16="http://schemas.microsoft.com/office/drawing/2014/main" id="{5F0A0306-7245-296D-9C6C-CC6648F61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11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Co je datová schránka?</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a:bodyPr>
          <a:lstStyle/>
          <a:p>
            <a:pPr algn="l">
              <a:buFont typeface="Arial" panose="020B0604020202020204" pitchFamily="34" charset="0"/>
              <a:buChar char="•"/>
            </a:pPr>
            <a:r>
              <a:rPr lang="cs-CZ" b="1" dirty="0">
                <a:solidFill>
                  <a:srgbClr val="002060"/>
                </a:solidFill>
                <a:latin typeface="Aardvark CE" pitchFamily="2" charset="0"/>
              </a:rPr>
              <a:t>Trocha právničiny </a:t>
            </a:r>
            <a:r>
              <a:rPr lang="cs-CZ" b="1" dirty="0">
                <a:solidFill>
                  <a:srgbClr val="002060"/>
                </a:solidFill>
                <a:latin typeface="Aardvark CE" pitchFamily="2" charset="0"/>
                <a:sym typeface="Wingdings" panose="05000000000000000000" pitchFamily="2" charset="2"/>
              </a:rPr>
              <a:t></a:t>
            </a:r>
            <a:endParaRPr lang="cs-CZ" b="0" i="0" dirty="0">
              <a:solidFill>
                <a:srgbClr val="002060"/>
              </a:solidFill>
              <a:effectLst/>
              <a:latin typeface="Aardvark CE" pitchFamily="2" charset="0"/>
            </a:endParaRPr>
          </a:p>
          <a:p>
            <a:pPr lvl="1"/>
            <a:r>
              <a:rPr lang="cs-CZ" dirty="0">
                <a:solidFill>
                  <a:srgbClr val="3B3B3B"/>
                </a:solidFill>
                <a:latin typeface="+mj-lt"/>
              </a:rPr>
              <a:t>Problematiku datových schránek upravuje </a:t>
            </a:r>
            <a:r>
              <a:rPr lang="pl-PL" dirty="0">
                <a:solidFill>
                  <a:srgbClr val="3B3B3B"/>
                </a:solidFill>
                <a:latin typeface="+mj-lt"/>
              </a:rPr>
              <a:t>Zákon č. 300/2008 Sb. - Zákon o elektronických úkonech a autorizované konverzi dokumentů, ve znění pozdějších předpisů</a:t>
            </a:r>
          </a:p>
          <a:p>
            <a:pPr lvl="1"/>
            <a:r>
              <a:rPr lang="cs-CZ" b="0" i="0" dirty="0">
                <a:solidFill>
                  <a:srgbClr val="3B3B3B"/>
                </a:solidFill>
                <a:effectLst/>
                <a:latin typeface="+mj-lt"/>
              </a:rPr>
              <a:t>Zákon byl dosud 19x novelizován</a:t>
            </a:r>
          </a:p>
          <a:p>
            <a:pPr marL="0" indent="0" algn="just">
              <a:buNone/>
            </a:pPr>
            <a:endParaRPr lang="cs-CZ" sz="1500" b="1" i="0" dirty="0">
              <a:solidFill>
                <a:srgbClr val="FF8400"/>
              </a:solidFill>
              <a:effectLst/>
              <a:latin typeface="+mj-lt"/>
            </a:endParaRPr>
          </a:p>
          <a:p>
            <a:pPr marL="0" indent="0" algn="just">
              <a:buNone/>
            </a:pPr>
            <a:endParaRPr lang="cs-CZ" sz="1500" b="1" dirty="0">
              <a:solidFill>
                <a:srgbClr val="FF8400"/>
              </a:solidFill>
              <a:latin typeface="+mj-l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13204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Co je datová schránka?</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a:bodyPr>
          <a:lstStyle/>
          <a:p>
            <a:pPr algn="l">
              <a:buFont typeface="Arial" panose="020B0604020202020204" pitchFamily="34" charset="0"/>
              <a:buChar char="•"/>
            </a:pPr>
            <a:r>
              <a:rPr lang="cs-CZ" b="1" dirty="0">
                <a:solidFill>
                  <a:srgbClr val="002060"/>
                </a:solidFill>
                <a:latin typeface="Aardvark CE" pitchFamily="2" charset="0"/>
              </a:rPr>
              <a:t>Datová schránka – „státní e-mail“ </a:t>
            </a:r>
            <a:endParaRPr lang="cs-CZ" b="0" i="0" dirty="0">
              <a:solidFill>
                <a:srgbClr val="002060"/>
              </a:solidFill>
              <a:effectLst/>
              <a:latin typeface="Aardvark CE" pitchFamily="2" charset="0"/>
            </a:endParaRPr>
          </a:p>
          <a:p>
            <a:pPr lvl="1"/>
            <a:r>
              <a:rPr lang="cs-CZ" dirty="0">
                <a:solidFill>
                  <a:srgbClr val="3B3B3B"/>
                </a:solidFill>
                <a:latin typeface="+mj-lt"/>
              </a:rPr>
              <a:t>Laicky můžeme říci, že datová schránka je „státní e-mail“, tedy se jedná o prostředek, kterým můžeme komunikovat s dalšími subjekty</a:t>
            </a:r>
          </a:p>
          <a:p>
            <a:pPr lvl="1"/>
            <a:r>
              <a:rPr lang="cs-CZ" b="0" i="0" dirty="0">
                <a:solidFill>
                  <a:srgbClr val="3B3B3B"/>
                </a:solidFill>
                <a:effectLst/>
                <a:latin typeface="+mj-lt"/>
              </a:rPr>
              <a:t>Dále uvidíme, </a:t>
            </a:r>
            <a:r>
              <a:rPr lang="cs-CZ" dirty="0">
                <a:solidFill>
                  <a:srgbClr val="3B3B3B"/>
                </a:solidFill>
                <a:latin typeface="+mj-lt"/>
              </a:rPr>
              <a:t>že práce s datovou schránkou bude velmi připomínat práci s e-mailem</a:t>
            </a:r>
            <a:endParaRPr lang="cs-CZ" b="0" i="0" dirty="0">
              <a:solidFill>
                <a:srgbClr val="3B3B3B"/>
              </a:solidFill>
              <a:effectLst/>
              <a:latin typeface="+mj-lt"/>
            </a:endParaRPr>
          </a:p>
          <a:p>
            <a:pPr marL="0" indent="0" algn="just">
              <a:buNone/>
            </a:pPr>
            <a:endParaRPr lang="cs-CZ" sz="1500" b="1" i="0" dirty="0">
              <a:solidFill>
                <a:srgbClr val="FF8400"/>
              </a:solidFill>
              <a:effectLst/>
              <a:latin typeface="+mj-lt"/>
            </a:endParaRPr>
          </a:p>
          <a:p>
            <a:pPr marL="0" indent="0" algn="just">
              <a:buNone/>
            </a:pPr>
            <a:endParaRPr lang="cs-CZ" sz="1500" b="1" dirty="0">
              <a:solidFill>
                <a:srgbClr val="FF8400"/>
              </a:solidFill>
              <a:latin typeface="+mj-lt"/>
            </a:endParaRPr>
          </a:p>
          <a:p>
            <a:endParaRPr lang="cs-CZ" dirty="0">
              <a:solidFill>
                <a:srgbClr val="002060"/>
              </a:solidFill>
              <a:latin typeface="Aardvark CE" pitchFamily="2" charset="0"/>
            </a:endParaRPr>
          </a:p>
        </p:txBody>
      </p:sp>
      <p:sp>
        <p:nvSpPr>
          <p:cNvPr id="4" name="TextovéPole 3">
            <a:extLst>
              <a:ext uri="{FF2B5EF4-FFF2-40B4-BE49-F238E27FC236}">
                <a16:creationId xmlns:a16="http://schemas.microsoft.com/office/drawing/2014/main" id="{1CF5650C-DCF8-22CE-4EFA-33F05DD50436}"/>
              </a:ext>
            </a:extLst>
          </p:cNvPr>
          <p:cNvSpPr txBox="1"/>
          <p:nvPr/>
        </p:nvSpPr>
        <p:spPr>
          <a:xfrm>
            <a:off x="1275369" y="4184551"/>
            <a:ext cx="9236055" cy="2308324"/>
          </a:xfrm>
          <a:prstGeom prst="rect">
            <a:avLst/>
          </a:prstGeom>
          <a:noFill/>
          <a:ln>
            <a:solidFill>
              <a:schemeClr val="tx1">
                <a:lumMod val="95000"/>
                <a:lumOff val="5000"/>
              </a:schemeClr>
            </a:solidFill>
          </a:ln>
        </p:spPr>
        <p:txBody>
          <a:bodyPr wrap="none" rtlCol="0">
            <a:spAutoFit/>
          </a:bodyPr>
          <a:lstStyle/>
          <a:p>
            <a:pPr marL="0" indent="0" algn="just">
              <a:buNone/>
            </a:pPr>
            <a:r>
              <a:rPr lang="cs-CZ" sz="1800" b="1" i="0" dirty="0">
                <a:solidFill>
                  <a:srgbClr val="FF8400"/>
                </a:solidFill>
                <a:effectLst/>
                <a:latin typeface="+mj-lt"/>
              </a:rPr>
              <a:t>§ 2</a:t>
            </a:r>
          </a:p>
          <a:p>
            <a:pPr marL="0" indent="0" algn="l">
              <a:buNone/>
            </a:pPr>
            <a:r>
              <a:rPr lang="cs-CZ" sz="1800" b="1" i="0" dirty="0">
                <a:solidFill>
                  <a:srgbClr val="08A8F8"/>
                </a:solidFill>
                <a:effectLst/>
                <a:latin typeface="+mj-lt"/>
              </a:rPr>
              <a:t>Datová schránka</a:t>
            </a:r>
          </a:p>
          <a:p>
            <a:pPr marL="0" indent="0" algn="just">
              <a:buNone/>
            </a:pPr>
            <a:r>
              <a:rPr lang="cs-CZ" sz="1800" b="1" i="0" dirty="0">
                <a:solidFill>
                  <a:srgbClr val="000000"/>
                </a:solidFill>
                <a:effectLst/>
                <a:latin typeface="+mj-lt"/>
              </a:rPr>
              <a:t>(1)</a:t>
            </a:r>
            <a:r>
              <a:rPr lang="cs-CZ" sz="1800" b="0" i="0" dirty="0">
                <a:solidFill>
                  <a:srgbClr val="000000"/>
                </a:solidFill>
                <a:effectLst/>
                <a:latin typeface="+mj-lt"/>
              </a:rPr>
              <a:t> Datová schránka je elektronické úložiště, které je určeno k</a:t>
            </a:r>
          </a:p>
          <a:p>
            <a:pPr marL="0" indent="0" algn="just">
              <a:buNone/>
            </a:pPr>
            <a:r>
              <a:rPr lang="cs-CZ" sz="1800" b="1" i="0" dirty="0">
                <a:solidFill>
                  <a:srgbClr val="000000"/>
                </a:solidFill>
                <a:effectLst/>
                <a:latin typeface="+mj-lt"/>
              </a:rPr>
              <a:t>	a)</a:t>
            </a:r>
            <a:r>
              <a:rPr lang="cs-CZ" sz="1800" b="0" i="0" dirty="0">
                <a:solidFill>
                  <a:srgbClr val="000000"/>
                </a:solidFill>
                <a:effectLst/>
                <a:latin typeface="+mj-lt"/>
              </a:rPr>
              <a:t> doručování orgány veřejné moci,</a:t>
            </a:r>
          </a:p>
          <a:p>
            <a:pPr marL="0" indent="0" algn="just">
              <a:buNone/>
            </a:pPr>
            <a:r>
              <a:rPr lang="cs-CZ" sz="1800" b="1" i="0" dirty="0">
                <a:solidFill>
                  <a:srgbClr val="000000"/>
                </a:solidFill>
                <a:effectLst/>
                <a:latin typeface="+mj-lt"/>
              </a:rPr>
              <a:t>	b)</a:t>
            </a:r>
            <a:r>
              <a:rPr lang="cs-CZ" sz="1800" b="0" i="0" dirty="0">
                <a:solidFill>
                  <a:srgbClr val="000000"/>
                </a:solidFill>
                <a:effectLst/>
                <a:latin typeface="+mj-lt"/>
              </a:rPr>
              <a:t> provádění úkonů vůči orgánům veřejné moci,</a:t>
            </a:r>
          </a:p>
          <a:p>
            <a:pPr marL="0" indent="0" algn="just">
              <a:buNone/>
            </a:pPr>
            <a:r>
              <a:rPr lang="cs-CZ" sz="1800" b="1" i="0" dirty="0">
                <a:solidFill>
                  <a:srgbClr val="000000"/>
                </a:solidFill>
                <a:effectLst/>
                <a:latin typeface="+mj-lt"/>
              </a:rPr>
              <a:t>	c)</a:t>
            </a:r>
            <a:r>
              <a:rPr lang="cs-CZ" sz="1800" b="0" i="0" dirty="0">
                <a:solidFill>
                  <a:srgbClr val="000000"/>
                </a:solidFill>
                <a:effectLst/>
                <a:latin typeface="+mj-lt"/>
              </a:rPr>
              <a:t> dodávání dokumentů fyzických osob, podnikajících fyzických osob a právnických osob.</a:t>
            </a:r>
          </a:p>
          <a:p>
            <a:pPr marL="0" indent="0" algn="just">
              <a:buNone/>
            </a:pPr>
            <a:r>
              <a:rPr lang="cs-CZ" sz="1800" b="1" i="0" dirty="0">
                <a:solidFill>
                  <a:srgbClr val="000000"/>
                </a:solidFill>
                <a:effectLst/>
                <a:latin typeface="+mj-lt"/>
              </a:rPr>
              <a:t>(2)</a:t>
            </a:r>
            <a:r>
              <a:rPr lang="cs-CZ" sz="1800" b="0" i="0" dirty="0">
                <a:solidFill>
                  <a:srgbClr val="000000"/>
                </a:solidFill>
                <a:effectLst/>
                <a:latin typeface="+mj-lt"/>
              </a:rPr>
              <a:t> Datové schránky zřizuje a spravuje Ministerstvo vnitra (dále jen „ministerstvo“).</a:t>
            </a:r>
          </a:p>
          <a:p>
            <a:endParaRPr lang="cs-CZ" dirty="0"/>
          </a:p>
        </p:txBody>
      </p:sp>
    </p:spTree>
    <p:extLst>
      <p:ext uri="{BB962C8B-B14F-4D97-AF65-F5344CB8AC3E}">
        <p14:creationId xmlns:p14="http://schemas.microsoft.com/office/powerpoint/2010/main" val="37688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Proč nám tedy nestačí e-mail?</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a:bodyPr>
          <a:lstStyle/>
          <a:p>
            <a:r>
              <a:rPr lang="cs-CZ" dirty="0">
                <a:solidFill>
                  <a:srgbClr val="3B3B3B"/>
                </a:solidFill>
                <a:latin typeface="+mj-lt"/>
              </a:rPr>
              <a:t>PROBLÉM IDENTITY</a:t>
            </a:r>
          </a:p>
          <a:p>
            <a:pPr lvl="1"/>
            <a:r>
              <a:rPr lang="cs-CZ" dirty="0">
                <a:solidFill>
                  <a:srgbClr val="3B3B3B"/>
                </a:solidFill>
                <a:latin typeface="+mj-lt"/>
              </a:rPr>
              <a:t>U e-mailu není možno prokazatelně poznat, kdo nám vlastně píše</a:t>
            </a:r>
          </a:p>
          <a:p>
            <a:pPr lvl="1"/>
            <a:r>
              <a:rPr lang="cs-CZ" dirty="0">
                <a:solidFill>
                  <a:srgbClr val="3B3B3B"/>
                </a:solidFill>
                <a:latin typeface="+mj-lt"/>
              </a:rPr>
              <a:t>Není problém deklarovat falešnou identitu</a:t>
            </a:r>
          </a:p>
          <a:p>
            <a:r>
              <a:rPr lang="cs-CZ" b="0" i="0" dirty="0">
                <a:solidFill>
                  <a:srgbClr val="3B3B3B"/>
                </a:solidFill>
                <a:effectLst/>
                <a:latin typeface="+mj-lt"/>
              </a:rPr>
              <a:t>PROBLÉM SPRÁVY</a:t>
            </a:r>
          </a:p>
          <a:p>
            <a:pPr lvl="1"/>
            <a:r>
              <a:rPr lang="cs-CZ" dirty="0">
                <a:solidFill>
                  <a:srgbClr val="3B3B3B"/>
                </a:solidFill>
                <a:latin typeface="+mj-lt"/>
              </a:rPr>
              <a:t>U e-mailu je spousta poskytovatelů, stát nad nimi nemá kontrolu</a:t>
            </a:r>
          </a:p>
          <a:p>
            <a:pPr lvl="1"/>
            <a:r>
              <a:rPr lang="cs-CZ" b="0" i="0" dirty="0">
                <a:solidFill>
                  <a:srgbClr val="3B3B3B"/>
                </a:solidFill>
                <a:effectLst/>
                <a:latin typeface="+mj-lt"/>
              </a:rPr>
              <a:t>Není možno zaručit požadované parametry systému</a:t>
            </a:r>
          </a:p>
          <a:p>
            <a:r>
              <a:rPr lang="cs-CZ" dirty="0">
                <a:solidFill>
                  <a:srgbClr val="3B3B3B"/>
                </a:solidFill>
                <a:latin typeface="+mj-lt"/>
              </a:rPr>
              <a:t>PROBLÉM BEZPEČNOSTI</a:t>
            </a:r>
          </a:p>
          <a:p>
            <a:pPr lvl="1"/>
            <a:r>
              <a:rPr lang="cs-CZ" dirty="0">
                <a:solidFill>
                  <a:srgbClr val="3B3B3B"/>
                </a:solidFill>
                <a:latin typeface="+mj-lt"/>
              </a:rPr>
              <a:t>Klasický e-mail není příliš dobře zabezpečen</a:t>
            </a:r>
          </a:p>
          <a:p>
            <a:r>
              <a:rPr lang="cs-CZ" dirty="0">
                <a:solidFill>
                  <a:srgbClr val="3B3B3B"/>
                </a:solidFill>
                <a:latin typeface="+mj-lt"/>
              </a:rPr>
              <a:t>PROBLÉM DODÁNÍ A DORUČENÍ</a:t>
            </a:r>
          </a:p>
          <a:p>
            <a:pPr lvl="1"/>
            <a:r>
              <a:rPr lang="cs-CZ" dirty="0">
                <a:solidFill>
                  <a:srgbClr val="3B3B3B"/>
                </a:solidFill>
                <a:latin typeface="+mj-lt"/>
              </a:rPr>
              <a:t>Klasický e-mail nemá centrálně vyřešeno dodávání a doručení</a:t>
            </a:r>
          </a:p>
          <a:p>
            <a:pPr lvl="1"/>
            <a:r>
              <a:rPr lang="cs-CZ" b="0" i="0" dirty="0">
                <a:solidFill>
                  <a:srgbClr val="3B3B3B"/>
                </a:solidFill>
                <a:effectLst/>
                <a:latin typeface="+mj-lt"/>
              </a:rPr>
              <a:t>Běžně využí</a:t>
            </a:r>
            <a:r>
              <a:rPr lang="cs-CZ" dirty="0">
                <a:solidFill>
                  <a:srgbClr val="3B3B3B"/>
                </a:solidFill>
                <a:latin typeface="+mj-lt"/>
              </a:rPr>
              <a:t>vané doručenky jsou nespolehlivé</a:t>
            </a:r>
            <a:endParaRPr lang="cs-CZ" b="0" i="0" dirty="0">
              <a:solidFill>
                <a:srgbClr val="3B3B3B"/>
              </a:solidFill>
              <a:effectLst/>
              <a:latin typeface="+mj-lt"/>
            </a:endParaRPr>
          </a:p>
          <a:p>
            <a:pPr marL="0" indent="0" algn="just">
              <a:buNone/>
            </a:pPr>
            <a:endParaRPr lang="cs-CZ" sz="1500" b="1" i="0" dirty="0">
              <a:solidFill>
                <a:srgbClr val="FF8400"/>
              </a:solidFill>
              <a:effectLst/>
              <a:latin typeface="+mj-lt"/>
            </a:endParaRPr>
          </a:p>
          <a:p>
            <a:pPr marL="0" indent="0" algn="just">
              <a:buNone/>
            </a:pPr>
            <a:endParaRPr lang="cs-CZ" sz="1500" b="1" dirty="0">
              <a:solidFill>
                <a:srgbClr val="FF8400"/>
              </a:solidFill>
              <a:latin typeface="+mj-lt"/>
            </a:endParaRPr>
          </a:p>
          <a:p>
            <a:endParaRPr lang="cs-CZ" dirty="0">
              <a:solidFill>
                <a:srgbClr val="002060"/>
              </a:solidFill>
              <a:latin typeface="Aardvark CE" pitchFamily="2" charset="0"/>
            </a:endParaRPr>
          </a:p>
        </p:txBody>
      </p:sp>
    </p:spTree>
    <p:extLst>
      <p:ext uri="{BB962C8B-B14F-4D97-AF65-F5344CB8AC3E}">
        <p14:creationId xmlns:p14="http://schemas.microsoft.com/office/powerpoint/2010/main" val="2011614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FE7B5C6A-1A03-1365-B430-4DB45E496E22}"/>
              </a:ext>
            </a:extLst>
          </p:cNvPr>
          <p:cNvSpPr>
            <a:spLocks noGrp="1"/>
          </p:cNvSpPr>
          <p:nvPr>
            <p:ph type="title"/>
          </p:nvPr>
        </p:nvSpPr>
        <p:spPr/>
        <p:txBody>
          <a:bodyPr/>
          <a:lstStyle/>
          <a:p>
            <a:r>
              <a:rPr lang="cs-CZ" dirty="0">
                <a:solidFill>
                  <a:srgbClr val="002060"/>
                </a:solidFill>
                <a:latin typeface="Aardvark CE" pitchFamily="2" charset="0"/>
              </a:rPr>
              <a:t>Jak si zřídit datovou schránku?</a:t>
            </a:r>
          </a:p>
        </p:txBody>
      </p:sp>
      <p:pic>
        <p:nvPicPr>
          <p:cNvPr id="6" name="Picture 2" descr="Dokumenty ke stažení - Datové schránky.info">
            <a:extLst>
              <a:ext uri="{FF2B5EF4-FFF2-40B4-BE49-F238E27FC236}">
                <a16:creationId xmlns:a16="http://schemas.microsoft.com/office/drawing/2014/main" id="{5F0A0306-7245-296D-9C6C-CC6648F61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345"/>
            <a:ext cx="6995324" cy="1707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6214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15DCD8-5601-036C-E7D9-3CAB3945FDAA}"/>
              </a:ext>
            </a:extLst>
          </p:cNvPr>
          <p:cNvSpPr>
            <a:spLocks noGrp="1"/>
          </p:cNvSpPr>
          <p:nvPr>
            <p:ph type="title"/>
          </p:nvPr>
        </p:nvSpPr>
        <p:spPr/>
        <p:txBody>
          <a:bodyPr/>
          <a:lstStyle/>
          <a:p>
            <a:r>
              <a:rPr lang="cs-CZ" dirty="0">
                <a:solidFill>
                  <a:srgbClr val="002060"/>
                </a:solidFill>
                <a:latin typeface="Aardvark CE" pitchFamily="2" charset="0"/>
              </a:rPr>
              <a:t>Zřízení datové schránky</a:t>
            </a:r>
          </a:p>
        </p:txBody>
      </p:sp>
      <p:sp>
        <p:nvSpPr>
          <p:cNvPr id="3" name="Zástupný obsah 2">
            <a:extLst>
              <a:ext uri="{FF2B5EF4-FFF2-40B4-BE49-F238E27FC236}">
                <a16:creationId xmlns:a16="http://schemas.microsoft.com/office/drawing/2014/main" id="{54BB63FA-04A0-0FE6-4A77-425A4071F257}"/>
              </a:ext>
            </a:extLst>
          </p:cNvPr>
          <p:cNvSpPr>
            <a:spLocks noGrp="1"/>
          </p:cNvSpPr>
          <p:nvPr>
            <p:ph idx="1"/>
          </p:nvPr>
        </p:nvSpPr>
        <p:spPr>
          <a:xfrm>
            <a:off x="838200" y="1825624"/>
            <a:ext cx="10515600" cy="4889807"/>
          </a:xfrm>
        </p:spPr>
        <p:txBody>
          <a:bodyPr>
            <a:normAutofit/>
          </a:bodyPr>
          <a:lstStyle/>
          <a:p>
            <a:pPr algn="l">
              <a:buFont typeface="Arial" panose="020B0604020202020204" pitchFamily="34" charset="0"/>
              <a:buChar char="•"/>
            </a:pPr>
            <a:r>
              <a:rPr lang="cs-CZ" b="1" dirty="0">
                <a:solidFill>
                  <a:srgbClr val="002060"/>
                </a:solidFill>
                <a:latin typeface="Aardvark CE" pitchFamily="2" charset="0"/>
              </a:rPr>
              <a:t>NA ŽÁDOST</a:t>
            </a:r>
            <a:endParaRPr lang="cs-CZ" b="0" i="0" dirty="0">
              <a:solidFill>
                <a:srgbClr val="002060"/>
              </a:solidFill>
              <a:effectLst/>
              <a:latin typeface="Aardvark CE" pitchFamily="2" charset="0"/>
            </a:endParaRPr>
          </a:p>
          <a:p>
            <a:pPr lvl="1"/>
            <a:r>
              <a:rPr lang="cs-CZ" dirty="0">
                <a:solidFill>
                  <a:srgbClr val="3B3B3B"/>
                </a:solidFill>
                <a:latin typeface="+mj-lt"/>
              </a:rPr>
              <a:t>Datová schránka vznikne, protože příslušný subjekt o tuto datovou schránku požádá</a:t>
            </a:r>
          </a:p>
          <a:p>
            <a:pPr lvl="1"/>
            <a:r>
              <a:rPr lang="cs-CZ" b="0" i="0" dirty="0">
                <a:solidFill>
                  <a:srgbClr val="3B3B3B"/>
                </a:solidFill>
                <a:effectLst/>
                <a:latin typeface="+mj-lt"/>
              </a:rPr>
              <a:t>Každá fyzick</a:t>
            </a:r>
            <a:r>
              <a:rPr lang="cs-CZ" dirty="0">
                <a:solidFill>
                  <a:srgbClr val="3B3B3B"/>
                </a:solidFill>
                <a:latin typeface="+mj-lt"/>
              </a:rPr>
              <a:t>á osoba, podnikající fyzická osoba a </a:t>
            </a:r>
            <a:r>
              <a:rPr lang="cs-CZ" dirty="0" err="1">
                <a:solidFill>
                  <a:srgbClr val="3B3B3B"/>
                </a:solidFill>
                <a:latin typeface="+mj-lt"/>
              </a:rPr>
              <a:t>právnícká</a:t>
            </a:r>
            <a:r>
              <a:rPr lang="cs-CZ" dirty="0">
                <a:solidFill>
                  <a:srgbClr val="3B3B3B"/>
                </a:solidFill>
                <a:latin typeface="+mj-lt"/>
              </a:rPr>
              <a:t> osoba má nárok na JEDNU datovou schránku</a:t>
            </a:r>
            <a:endParaRPr lang="cs-CZ" b="0" i="0" dirty="0">
              <a:solidFill>
                <a:srgbClr val="3B3B3B"/>
              </a:solidFill>
              <a:effectLst/>
              <a:latin typeface="+mj-lt"/>
            </a:endParaRPr>
          </a:p>
          <a:p>
            <a:pPr lvl="1"/>
            <a:r>
              <a:rPr lang="cs-CZ" b="0" i="0" dirty="0">
                <a:solidFill>
                  <a:srgbClr val="3B3B3B"/>
                </a:solidFill>
                <a:effectLst/>
                <a:latin typeface="+mj-lt"/>
              </a:rPr>
              <a:t>O datovou schránku lze požádat na kontaktních místech CZECH POINT</a:t>
            </a:r>
          </a:p>
          <a:p>
            <a:pPr lvl="1"/>
            <a:endParaRPr lang="cs-CZ" b="0" i="0" dirty="0">
              <a:solidFill>
                <a:srgbClr val="3B3B3B"/>
              </a:solidFill>
              <a:effectLst/>
              <a:latin typeface="+mj-lt"/>
            </a:endParaRPr>
          </a:p>
          <a:p>
            <a:pPr algn="l">
              <a:buFont typeface="Arial" panose="020B0604020202020204" pitchFamily="34" charset="0"/>
              <a:buChar char="•"/>
            </a:pPr>
            <a:r>
              <a:rPr lang="cs-CZ" b="1" i="0" dirty="0">
                <a:solidFill>
                  <a:srgbClr val="002060"/>
                </a:solidFill>
                <a:effectLst/>
                <a:latin typeface="Aardvark CE" pitchFamily="2" charset="0"/>
              </a:rPr>
              <a:t>ZE ZÁKONA</a:t>
            </a:r>
            <a:endParaRPr lang="cs-CZ" dirty="0">
              <a:solidFill>
                <a:srgbClr val="002060"/>
              </a:solidFill>
              <a:latin typeface="Aardvark CE" pitchFamily="2" charset="0"/>
            </a:endParaRPr>
          </a:p>
          <a:p>
            <a:pPr lvl="1"/>
            <a:r>
              <a:rPr lang="cs-CZ" b="0" i="0" dirty="0">
                <a:solidFill>
                  <a:srgbClr val="3B3B3B"/>
                </a:solidFill>
                <a:effectLst/>
                <a:latin typeface="+mj-lt"/>
              </a:rPr>
              <a:t>Datová schránka vznikne, protože takto stanoví zákon</a:t>
            </a:r>
          </a:p>
          <a:p>
            <a:pPr lvl="1"/>
            <a:r>
              <a:rPr lang="cs-CZ" b="0" i="0" dirty="0">
                <a:solidFill>
                  <a:srgbClr val="3B3B3B"/>
                </a:solidFill>
                <a:effectLst/>
                <a:latin typeface="+mj-lt"/>
              </a:rPr>
              <a:t>Zákon určuje, které typy subjektů mají datové schránky zřízené ze zákona</a:t>
            </a:r>
          </a:p>
          <a:p>
            <a:pPr lvl="2"/>
            <a:r>
              <a:rPr lang="cs-CZ" b="0" i="0" dirty="0">
                <a:solidFill>
                  <a:srgbClr val="3B3B3B"/>
                </a:solidFill>
                <a:effectLst/>
                <a:latin typeface="+mj-lt"/>
              </a:rPr>
              <a:t>Prozatím jsou to například komerční právnické osoby (firmy)</a:t>
            </a:r>
          </a:p>
          <a:p>
            <a:pPr lvl="2"/>
            <a:r>
              <a:rPr lang="cs-CZ" b="1" dirty="0">
                <a:solidFill>
                  <a:srgbClr val="FF0000"/>
                </a:solidFill>
                <a:latin typeface="+mj-lt"/>
              </a:rPr>
              <a:t>Od 1. 1. 2023 mezi tyto subjekty budou patřit i spolky a pobočné spolky – tedy MY HASIČI</a:t>
            </a:r>
            <a:r>
              <a:rPr lang="cs-CZ" b="1" i="0" dirty="0">
                <a:solidFill>
                  <a:srgbClr val="FF0000"/>
                </a:solidFill>
                <a:effectLst/>
                <a:latin typeface="+mj-lt"/>
              </a:rPr>
              <a:t> </a:t>
            </a:r>
            <a:endParaRPr lang="cs-CZ" b="1" i="0" dirty="0">
              <a:solidFill>
                <a:srgbClr val="FF0000"/>
              </a:solidFill>
              <a:effectLst/>
              <a:highlight>
                <a:srgbClr val="FFFF00"/>
              </a:highlight>
              <a:latin typeface="+mj-lt"/>
            </a:endParaRPr>
          </a:p>
          <a:p>
            <a:endParaRPr lang="cs-CZ" dirty="0">
              <a:solidFill>
                <a:srgbClr val="002060"/>
              </a:solidFill>
              <a:latin typeface="Aardvark CE" pitchFamily="2" charset="0"/>
            </a:endParaRPr>
          </a:p>
        </p:txBody>
      </p:sp>
      <p:pic>
        <p:nvPicPr>
          <p:cNvPr id="5122" name="Picture 2" descr="Czechpoint - Obec Veřovice | Czech Point | Česká republika, Moravskoslezský  kraj, region Nový Jičín, Veřovice">
            <a:extLst>
              <a:ext uri="{FF2B5EF4-FFF2-40B4-BE49-F238E27FC236}">
                <a16:creationId xmlns:a16="http://schemas.microsoft.com/office/drawing/2014/main" id="{CC8D0DB9-7F31-21BA-0DA2-24EA363ADE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24102" y="914400"/>
            <a:ext cx="1966453" cy="1106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5377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16470</TotalTime>
  <Words>2520</Words>
  <Application>Microsoft Office PowerPoint</Application>
  <PresentationFormat>Širokoúhlá obrazovka</PresentationFormat>
  <Paragraphs>254</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Aardvark CE</vt:lpstr>
      <vt:lpstr>Arial</vt:lpstr>
      <vt:lpstr>Calibri</vt:lpstr>
      <vt:lpstr>Calibri Light</vt:lpstr>
      <vt:lpstr>Motiv Office</vt:lpstr>
      <vt:lpstr>Nebojte se datových schránek</vt:lpstr>
      <vt:lpstr>Protože nejsme dinosauři…  </vt:lpstr>
      <vt:lpstr>Program semináře</vt:lpstr>
      <vt:lpstr>Co je datová schránka?</vt:lpstr>
      <vt:lpstr>Co je datová schránka?</vt:lpstr>
      <vt:lpstr>Co je datová schránka?</vt:lpstr>
      <vt:lpstr>Proč nám tedy nestačí e-mail?</vt:lpstr>
      <vt:lpstr>Jak si zřídit datovou schránku?</vt:lpstr>
      <vt:lpstr>Zřízení datové schránky</vt:lpstr>
      <vt:lpstr>Přihlášení do datové schránky</vt:lpstr>
      <vt:lpstr>Základní úkony </vt:lpstr>
      <vt:lpstr>Jak používat datovou schránku?</vt:lpstr>
      <vt:lpstr>Přihlášení do datové schránky</vt:lpstr>
      <vt:lpstr>První přihlášení</vt:lpstr>
      <vt:lpstr>První přihlášení</vt:lpstr>
      <vt:lpstr>První přihlášení</vt:lpstr>
      <vt:lpstr>První přihlášení</vt:lpstr>
      <vt:lpstr>POZOR – POZOR - POZOR</vt:lpstr>
      <vt:lpstr>Využití elektronické identity</vt:lpstr>
      <vt:lpstr>Využití elektronické identity</vt:lpstr>
      <vt:lpstr>Výhody elektronické identity</vt:lpstr>
      <vt:lpstr>Poslání datové zprávy</vt:lpstr>
      <vt:lpstr>Na co se často ptáte?</vt:lpstr>
      <vt:lpstr>Na co se často ptáte?</vt:lpstr>
      <vt:lpstr>Proč a kdy budou datové schránky povinné?</vt:lpstr>
      <vt:lpstr>Kolik datová schránka stojí peněz?</vt:lpstr>
      <vt:lpstr>Musím datovou schránku využívat?</vt:lpstr>
      <vt:lpstr>Musím mít připojení k internetu?</vt:lpstr>
      <vt:lpstr>Jaký je právní rozdíl mezi e-mailem a datovou zprávou?</vt:lpstr>
      <vt:lpstr>Co je fikce doručení?</vt:lpstr>
      <vt:lpstr>Co je fikce podpisu?</vt:lpstr>
      <vt:lpstr>Musím denně kontrolovat datovou schránku?</vt:lpstr>
      <vt:lpstr>Musím datovou schránku obsluhovat já sám?</vt:lpstr>
      <vt:lpstr>Jak dlouho jsou zprávy uloženy?</vt:lpstr>
      <vt:lpstr>Kde zjistím adresu datové schránky subjektu?</vt:lpstr>
      <vt:lpstr>Komu mohu poslat datovou zprávu?</vt:lpstr>
      <vt:lpstr>Mohu datovou zprávou poslat také přílohy?</vt:lpstr>
      <vt:lpstr>Závěrem </vt:lpstr>
      <vt:lpstr>Závěrem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Nebojte se datových schránek</dc:title>
  <dc:creator>Josef Myslín</dc:creator>
  <cp:lastModifiedBy>Josef Myslín</cp:lastModifiedBy>
  <cp:revision>18</cp:revision>
  <dcterms:created xsi:type="dcterms:W3CDTF">2022-05-08T12:31:00Z</dcterms:created>
  <dcterms:modified xsi:type="dcterms:W3CDTF">2022-05-21T18:58:48Z</dcterms:modified>
</cp:coreProperties>
</file>